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307" r:id="rId5"/>
    <p:sldId id="314" r:id="rId6"/>
    <p:sldId id="262" r:id="rId7"/>
    <p:sldId id="344" r:id="rId8"/>
    <p:sldId id="265" r:id="rId9"/>
    <p:sldId id="315" r:id="rId10"/>
    <p:sldId id="270" r:id="rId11"/>
    <p:sldId id="687" r:id="rId12"/>
    <p:sldId id="688" r:id="rId13"/>
    <p:sldId id="690" r:id="rId14"/>
    <p:sldId id="689" r:id="rId15"/>
    <p:sldId id="267" r:id="rId16"/>
    <p:sldId id="273" r:id="rId17"/>
    <p:sldId id="277" r:id="rId18"/>
    <p:sldId id="278" r:id="rId19"/>
    <p:sldId id="697" r:id="rId20"/>
    <p:sldId id="281" r:id="rId21"/>
    <p:sldId id="282" r:id="rId22"/>
    <p:sldId id="292" r:id="rId23"/>
    <p:sldId id="323" r:id="rId24"/>
    <p:sldId id="732" r:id="rId25"/>
    <p:sldId id="692" r:id="rId26"/>
    <p:sldId id="731" r:id="rId27"/>
    <p:sldId id="343" r:id="rId28"/>
    <p:sldId id="709" r:id="rId29"/>
    <p:sldId id="712" r:id="rId30"/>
    <p:sldId id="714" r:id="rId31"/>
    <p:sldId id="729" r:id="rId32"/>
    <p:sldId id="332" r:id="rId33"/>
    <p:sldId id="357" r:id="rId34"/>
    <p:sldId id="698" r:id="rId35"/>
    <p:sldId id="705" r:id="rId36"/>
    <p:sldId id="703" r:id="rId37"/>
    <p:sldId id="707" r:id="rId38"/>
    <p:sldId id="29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3"/>
    <a:srgbClr val="003A70"/>
    <a:srgbClr val="4F80BD"/>
    <a:srgbClr val="C0504D"/>
    <a:srgbClr val="9966FF"/>
    <a:srgbClr val="ADC72B"/>
    <a:srgbClr val="76881D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07" autoAdjust="0"/>
  </p:normalViewPr>
  <p:slideViewPr>
    <p:cSldViewPr snapToGrid="0">
      <p:cViewPr varScale="1">
        <p:scale>
          <a:sx n="103" d="100"/>
          <a:sy n="103" d="100"/>
        </p:scale>
        <p:origin x="114" y="162"/>
      </p:cViewPr>
      <p:guideLst/>
    </p:cSldViewPr>
  </p:slideViewPr>
  <p:outlineViewPr>
    <p:cViewPr>
      <p:scale>
        <a:sx n="33" d="100"/>
        <a:sy n="33" d="100"/>
      </p:scale>
      <p:origin x="0" y="-2580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6E3B2-60BE-4489-8E85-16FD8F8BA78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A2A0BE-3B67-4F8A-8491-7B5A05C24109}">
      <dgm:prSet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u="none"/>
            <a:t>A Public Meeting…</a:t>
          </a:r>
          <a:endParaRPr lang="en-US" u="none"/>
        </a:p>
      </dgm:t>
    </dgm:pt>
    <dgm:pt modelId="{18084F27-C145-4C7F-91D3-A5C3407B6D38}" type="parTrans" cxnId="{F0FD5D62-5701-4FB9-A301-6A61D0C90830}">
      <dgm:prSet/>
      <dgm:spPr/>
      <dgm:t>
        <a:bodyPr/>
        <a:lstStyle/>
        <a:p>
          <a:endParaRPr lang="en-US"/>
        </a:p>
      </dgm:t>
    </dgm:pt>
    <dgm:pt modelId="{EB10BD4F-32CD-4F46-9C4A-2FF1F0EEED45}" type="sibTrans" cxnId="{F0FD5D62-5701-4FB9-A301-6A61D0C90830}">
      <dgm:prSet/>
      <dgm:spPr/>
      <dgm:t>
        <a:bodyPr/>
        <a:lstStyle/>
        <a:p>
          <a:endParaRPr lang="en-US"/>
        </a:p>
      </dgm:t>
    </dgm:pt>
    <dgm:pt modelId="{A2D938B7-A7AE-487C-8115-04DA062CCB6F}">
      <dgm:prSet/>
      <dgm:spPr>
        <a:noFill/>
      </dgm:spPr>
      <dgm:t>
        <a:bodyPr/>
        <a:lstStyle/>
        <a:p>
          <a:r>
            <a:rPr lang="en-US" dirty="0"/>
            <a:t>Between November 25th &amp; December 30th </a:t>
          </a:r>
        </a:p>
      </dgm:t>
    </dgm:pt>
    <dgm:pt modelId="{8147CE4C-7241-48AE-8F03-B9D16D3EF4E5}" type="parTrans" cxnId="{3F333941-D0D2-4694-B6C3-1B966AFAB6CA}">
      <dgm:prSet/>
      <dgm:spPr/>
      <dgm:t>
        <a:bodyPr/>
        <a:lstStyle/>
        <a:p>
          <a:endParaRPr lang="en-US"/>
        </a:p>
      </dgm:t>
    </dgm:pt>
    <dgm:pt modelId="{94764089-9276-40E4-A34E-9B3AD42A81E2}" type="sibTrans" cxnId="{3F333941-D0D2-4694-B6C3-1B966AFAB6CA}">
      <dgm:prSet/>
      <dgm:spPr/>
      <dgm:t>
        <a:bodyPr/>
        <a:lstStyle/>
        <a:p>
          <a:endParaRPr lang="en-US"/>
        </a:p>
      </dgm:t>
    </dgm:pt>
    <dgm:pt modelId="{8B0C5FA2-56B2-4CF4-B483-9C5C64284B1F}">
      <dgm:prSet/>
      <dgm:spPr>
        <a:noFill/>
      </dgm:spPr>
      <dgm:t>
        <a:bodyPr/>
        <a:lstStyle/>
        <a:p>
          <a:r>
            <a:rPr lang="en-US"/>
            <a:t>At 6:00 PM or later</a:t>
          </a:r>
        </a:p>
      </dgm:t>
    </dgm:pt>
    <dgm:pt modelId="{2399FD2A-BFDA-4BFE-B909-48706897DF3B}" type="parTrans" cxnId="{AAE57AC0-4598-48EC-B26B-A1AEA13B3038}">
      <dgm:prSet/>
      <dgm:spPr/>
      <dgm:t>
        <a:bodyPr/>
        <a:lstStyle/>
        <a:p>
          <a:endParaRPr lang="en-US"/>
        </a:p>
      </dgm:t>
    </dgm:pt>
    <dgm:pt modelId="{6A0FC9F7-3DAA-4A3C-815B-B2EECB881A7F}" type="sibTrans" cxnId="{AAE57AC0-4598-48EC-B26B-A1AEA13B3038}">
      <dgm:prSet/>
      <dgm:spPr/>
      <dgm:t>
        <a:bodyPr/>
        <a:lstStyle/>
        <a:p>
          <a:endParaRPr lang="en-US"/>
        </a:p>
      </dgm:t>
    </dgm:pt>
    <dgm:pt modelId="{3545703B-1B8C-4B39-AC5C-51D03D3AE70A}">
      <dgm:prSet/>
      <dgm:spPr>
        <a:noFill/>
      </dgm:spPr>
      <dgm:t>
        <a:bodyPr/>
        <a:lstStyle/>
        <a:p>
          <a:r>
            <a:rPr lang="en-US"/>
            <a:t>May be part of regularly scheduled meeting</a:t>
          </a:r>
        </a:p>
      </dgm:t>
    </dgm:pt>
    <dgm:pt modelId="{CD37C18D-7F91-42BD-B764-E167EA39237A}" type="parTrans" cxnId="{72DF14DB-3CA7-4DC4-BD45-B68A184B5E9F}">
      <dgm:prSet/>
      <dgm:spPr/>
      <dgm:t>
        <a:bodyPr/>
        <a:lstStyle/>
        <a:p>
          <a:endParaRPr lang="en-US"/>
        </a:p>
      </dgm:t>
    </dgm:pt>
    <dgm:pt modelId="{FCA145E2-9B17-4E8A-AE73-EDB1F3F9557C}" type="sibTrans" cxnId="{72DF14DB-3CA7-4DC4-BD45-B68A184B5E9F}">
      <dgm:prSet/>
      <dgm:spPr/>
      <dgm:t>
        <a:bodyPr/>
        <a:lstStyle/>
        <a:p>
          <a:endParaRPr lang="en-US"/>
        </a:p>
      </dgm:t>
    </dgm:pt>
    <dgm:pt modelId="{F9350491-1304-4DB3-A128-34191DB4DC53}">
      <dgm:prSet/>
      <dgm:spPr>
        <a:noFill/>
      </dgm:spPr>
      <dgm:t>
        <a:bodyPr/>
        <a:lstStyle/>
        <a:p>
          <a:r>
            <a:rPr lang="en-US"/>
            <a:t>Must allow for public comments</a:t>
          </a:r>
        </a:p>
      </dgm:t>
    </dgm:pt>
    <dgm:pt modelId="{51E1796B-2201-4F1E-8576-4477BA698CEF}" type="parTrans" cxnId="{A9674BB3-6F3F-41EA-A07D-CD6446778365}">
      <dgm:prSet/>
      <dgm:spPr/>
      <dgm:t>
        <a:bodyPr/>
        <a:lstStyle/>
        <a:p>
          <a:endParaRPr lang="en-US"/>
        </a:p>
      </dgm:t>
    </dgm:pt>
    <dgm:pt modelId="{DC83EE2C-A23E-4A3A-9C35-743D74DCDBC0}" type="sibTrans" cxnId="{A9674BB3-6F3F-41EA-A07D-CD6446778365}">
      <dgm:prSet/>
      <dgm:spPr/>
      <dgm:t>
        <a:bodyPr/>
        <a:lstStyle/>
        <a:p>
          <a:endParaRPr lang="en-US"/>
        </a:p>
      </dgm:t>
    </dgm:pt>
    <dgm:pt modelId="{4E4FD7E6-084F-4895-8A93-963CEB7BDEB3}">
      <dgm:prSet/>
      <dgm:spPr>
        <a:noFill/>
      </dgm:spPr>
      <dgm:t>
        <a:bodyPr/>
        <a:lstStyle/>
        <a:p>
          <a:r>
            <a:rPr lang="en-US"/>
            <a:t>May adopt final levy at same meeting</a:t>
          </a:r>
        </a:p>
      </dgm:t>
    </dgm:pt>
    <dgm:pt modelId="{D0469E70-7B7A-4D18-B5E2-2F266066F653}" type="parTrans" cxnId="{DD864220-C6AC-4DA4-9828-D40854075AC0}">
      <dgm:prSet/>
      <dgm:spPr/>
      <dgm:t>
        <a:bodyPr/>
        <a:lstStyle/>
        <a:p>
          <a:endParaRPr lang="en-US"/>
        </a:p>
      </dgm:t>
    </dgm:pt>
    <dgm:pt modelId="{69E0F814-6640-4D94-84FD-732337E4CECF}" type="sibTrans" cxnId="{DD864220-C6AC-4DA4-9828-D40854075AC0}">
      <dgm:prSet/>
      <dgm:spPr/>
      <dgm:t>
        <a:bodyPr/>
        <a:lstStyle/>
        <a:p>
          <a:endParaRPr lang="en-US"/>
        </a:p>
      </dgm:t>
    </dgm:pt>
    <dgm:pt modelId="{D247C622-7EB4-4CC4-AF00-81D62930A0B7}">
      <dgm:prSet/>
      <dgm:spPr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b="1" u="none" dirty="0"/>
            <a:t>…and Presentation of:</a:t>
          </a:r>
          <a:endParaRPr lang="en-US" u="none" dirty="0"/>
        </a:p>
      </dgm:t>
    </dgm:pt>
    <dgm:pt modelId="{A7081DD3-3138-45AB-A89F-FF71410E3683}" type="parTrans" cxnId="{1018FBE4-F2EF-4E44-9BC3-969BCFAB0FFF}">
      <dgm:prSet/>
      <dgm:spPr/>
      <dgm:t>
        <a:bodyPr/>
        <a:lstStyle/>
        <a:p>
          <a:endParaRPr lang="en-US"/>
        </a:p>
      </dgm:t>
    </dgm:pt>
    <dgm:pt modelId="{5AE8DD50-1F58-4FA5-814C-0D62F849EF4A}" type="sibTrans" cxnId="{1018FBE4-F2EF-4E44-9BC3-969BCFAB0FFF}">
      <dgm:prSet/>
      <dgm:spPr/>
      <dgm:t>
        <a:bodyPr/>
        <a:lstStyle/>
        <a:p>
          <a:endParaRPr lang="en-US"/>
        </a:p>
      </dgm:t>
    </dgm:pt>
    <dgm:pt modelId="{136197E7-ADAD-4C38-A9D5-07DB1C94C229}">
      <dgm:prSet/>
      <dgm:spPr>
        <a:noFill/>
      </dgm:spPr>
      <dgm:t>
        <a:bodyPr/>
        <a:lstStyle/>
        <a:p>
          <a:r>
            <a:rPr lang="en-US"/>
            <a:t>Current year budget</a:t>
          </a:r>
        </a:p>
      </dgm:t>
    </dgm:pt>
    <dgm:pt modelId="{A41FFF5A-064C-4CBB-9304-626D46E0D4C9}" type="parTrans" cxnId="{58C813A7-C611-4365-B216-90268B4CF36D}">
      <dgm:prSet/>
      <dgm:spPr/>
      <dgm:t>
        <a:bodyPr/>
        <a:lstStyle/>
        <a:p>
          <a:endParaRPr lang="en-US"/>
        </a:p>
      </dgm:t>
    </dgm:pt>
    <dgm:pt modelId="{323B45D8-2C83-4E39-97DF-24D37FDE4B5D}" type="sibTrans" cxnId="{58C813A7-C611-4365-B216-90268B4CF36D}">
      <dgm:prSet/>
      <dgm:spPr/>
      <dgm:t>
        <a:bodyPr/>
        <a:lstStyle/>
        <a:p>
          <a:endParaRPr lang="en-US"/>
        </a:p>
      </dgm:t>
    </dgm:pt>
    <dgm:pt modelId="{AAAE1CD3-6502-411C-9EED-CC2888AA06D2}">
      <dgm:prSet/>
      <dgm:spPr>
        <a:noFill/>
      </dgm:spPr>
      <dgm:t>
        <a:bodyPr/>
        <a:lstStyle/>
        <a:p>
          <a:r>
            <a:rPr lang="en-US"/>
            <a:t>Proposed property tax levy </a:t>
          </a:r>
        </a:p>
      </dgm:t>
    </dgm:pt>
    <dgm:pt modelId="{4329A7B8-DA22-4353-90A7-CBDFE97D1561}" type="parTrans" cxnId="{98B02D6A-9992-42C6-91C8-16929A8C3287}">
      <dgm:prSet/>
      <dgm:spPr/>
      <dgm:t>
        <a:bodyPr/>
        <a:lstStyle/>
        <a:p>
          <a:endParaRPr lang="en-US"/>
        </a:p>
      </dgm:t>
    </dgm:pt>
    <dgm:pt modelId="{461FBE01-F713-46DA-AF0D-4D7A8F634A5F}" type="sibTrans" cxnId="{98B02D6A-9992-42C6-91C8-16929A8C3287}">
      <dgm:prSet/>
      <dgm:spPr/>
      <dgm:t>
        <a:bodyPr/>
        <a:lstStyle/>
        <a:p>
          <a:endParaRPr lang="en-US"/>
        </a:p>
      </dgm:t>
    </dgm:pt>
    <dgm:pt modelId="{342D40D3-A508-4E0A-B592-68B09F0EC422}" type="pres">
      <dgm:prSet presAssocID="{2F56E3B2-60BE-4489-8E85-16FD8F8BA78A}" presName="linear" presStyleCnt="0">
        <dgm:presLayoutVars>
          <dgm:dir/>
          <dgm:animLvl val="lvl"/>
          <dgm:resizeHandles val="exact"/>
        </dgm:presLayoutVars>
      </dgm:prSet>
      <dgm:spPr/>
    </dgm:pt>
    <dgm:pt modelId="{D154E351-9436-4610-BE97-E51FF700DEDB}" type="pres">
      <dgm:prSet presAssocID="{5EA2A0BE-3B67-4F8A-8491-7B5A05C24109}" presName="parentLin" presStyleCnt="0"/>
      <dgm:spPr/>
    </dgm:pt>
    <dgm:pt modelId="{CB2802DB-73EE-4754-8A8A-D9AB67CB790C}" type="pres">
      <dgm:prSet presAssocID="{5EA2A0BE-3B67-4F8A-8491-7B5A05C24109}" presName="parentLeftMargin" presStyleLbl="node1" presStyleIdx="0" presStyleCnt="2"/>
      <dgm:spPr/>
    </dgm:pt>
    <dgm:pt modelId="{9D41518E-0D28-4D22-BB47-E0C670E8D1D8}" type="pres">
      <dgm:prSet presAssocID="{5EA2A0BE-3B67-4F8A-8491-7B5A05C2410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35B477-20A0-4160-9AE4-FC52035DB09D}" type="pres">
      <dgm:prSet presAssocID="{5EA2A0BE-3B67-4F8A-8491-7B5A05C24109}" presName="negativeSpace" presStyleCnt="0"/>
      <dgm:spPr/>
    </dgm:pt>
    <dgm:pt modelId="{38F00AF0-6107-47E5-9703-F5C74DA3DB08}" type="pres">
      <dgm:prSet presAssocID="{5EA2A0BE-3B67-4F8A-8491-7B5A05C24109}" presName="childText" presStyleLbl="conFgAcc1" presStyleIdx="0" presStyleCnt="2">
        <dgm:presLayoutVars>
          <dgm:bulletEnabled val="1"/>
        </dgm:presLayoutVars>
      </dgm:prSet>
      <dgm:spPr/>
    </dgm:pt>
    <dgm:pt modelId="{EA700210-09B5-46BD-90DD-7AA0A71C64BF}" type="pres">
      <dgm:prSet presAssocID="{EB10BD4F-32CD-4F46-9C4A-2FF1F0EEED45}" presName="spaceBetweenRectangles" presStyleCnt="0"/>
      <dgm:spPr/>
    </dgm:pt>
    <dgm:pt modelId="{4F8B9E62-393C-4502-8EDD-72CAB1EDDF17}" type="pres">
      <dgm:prSet presAssocID="{D247C622-7EB4-4CC4-AF00-81D62930A0B7}" presName="parentLin" presStyleCnt="0"/>
      <dgm:spPr/>
    </dgm:pt>
    <dgm:pt modelId="{D851D79E-1C6E-49AD-B93E-29B42290A096}" type="pres">
      <dgm:prSet presAssocID="{D247C622-7EB4-4CC4-AF00-81D62930A0B7}" presName="parentLeftMargin" presStyleLbl="node1" presStyleIdx="0" presStyleCnt="2"/>
      <dgm:spPr/>
    </dgm:pt>
    <dgm:pt modelId="{C3982358-E6FD-48A7-A1A6-D5C5F56DEB4E}" type="pres">
      <dgm:prSet presAssocID="{D247C622-7EB4-4CC4-AF00-81D62930A0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1AA908-EC11-4716-8570-A087063107BD}" type="pres">
      <dgm:prSet presAssocID="{D247C622-7EB4-4CC4-AF00-81D62930A0B7}" presName="negativeSpace" presStyleCnt="0"/>
      <dgm:spPr/>
    </dgm:pt>
    <dgm:pt modelId="{DAFD4AC2-9908-437F-9B07-A1C20B1BA022}" type="pres">
      <dgm:prSet presAssocID="{D247C622-7EB4-4CC4-AF00-81D62930A0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AE7DF12-BFF6-4899-9D98-68F6A54D7783}" type="presOf" srcId="{F9350491-1304-4DB3-A128-34191DB4DC53}" destId="{38F00AF0-6107-47E5-9703-F5C74DA3DB08}" srcOrd="0" destOrd="3" presId="urn:microsoft.com/office/officeart/2005/8/layout/list1"/>
    <dgm:cxn modelId="{DD864220-C6AC-4DA4-9828-D40854075AC0}" srcId="{5EA2A0BE-3B67-4F8A-8491-7B5A05C24109}" destId="{4E4FD7E6-084F-4895-8A93-963CEB7BDEB3}" srcOrd="4" destOrd="0" parTransId="{D0469E70-7B7A-4D18-B5E2-2F266066F653}" sibTransId="{69E0F814-6640-4D94-84FD-732337E4CECF}"/>
    <dgm:cxn modelId="{5A1E5225-2054-4507-975B-087AE0CF8ECF}" type="presOf" srcId="{D247C622-7EB4-4CC4-AF00-81D62930A0B7}" destId="{D851D79E-1C6E-49AD-B93E-29B42290A096}" srcOrd="0" destOrd="0" presId="urn:microsoft.com/office/officeart/2005/8/layout/list1"/>
    <dgm:cxn modelId="{DE63D52C-57A4-4B62-AD64-1BCE9B0E7966}" type="presOf" srcId="{2F56E3B2-60BE-4489-8E85-16FD8F8BA78A}" destId="{342D40D3-A508-4E0A-B592-68B09F0EC422}" srcOrd="0" destOrd="0" presId="urn:microsoft.com/office/officeart/2005/8/layout/list1"/>
    <dgm:cxn modelId="{3F333941-D0D2-4694-B6C3-1B966AFAB6CA}" srcId="{5EA2A0BE-3B67-4F8A-8491-7B5A05C24109}" destId="{A2D938B7-A7AE-487C-8115-04DA062CCB6F}" srcOrd="0" destOrd="0" parTransId="{8147CE4C-7241-48AE-8F03-B9D16D3EF4E5}" sibTransId="{94764089-9276-40E4-A34E-9B3AD42A81E2}"/>
    <dgm:cxn modelId="{F0FD5D62-5701-4FB9-A301-6A61D0C90830}" srcId="{2F56E3B2-60BE-4489-8E85-16FD8F8BA78A}" destId="{5EA2A0BE-3B67-4F8A-8491-7B5A05C24109}" srcOrd="0" destOrd="0" parTransId="{18084F27-C145-4C7F-91D3-A5C3407B6D38}" sibTransId="{EB10BD4F-32CD-4F46-9C4A-2FF1F0EEED45}"/>
    <dgm:cxn modelId="{4AFEBF46-935A-451B-B591-5C31FDF04596}" type="presOf" srcId="{3545703B-1B8C-4B39-AC5C-51D03D3AE70A}" destId="{38F00AF0-6107-47E5-9703-F5C74DA3DB08}" srcOrd="0" destOrd="2" presId="urn:microsoft.com/office/officeart/2005/8/layout/list1"/>
    <dgm:cxn modelId="{4557A747-954C-4F4A-9F69-B6D18DF31DFB}" type="presOf" srcId="{8B0C5FA2-56B2-4CF4-B483-9C5C64284B1F}" destId="{38F00AF0-6107-47E5-9703-F5C74DA3DB08}" srcOrd="0" destOrd="1" presId="urn:microsoft.com/office/officeart/2005/8/layout/list1"/>
    <dgm:cxn modelId="{23274D69-77C2-4CA6-8F86-46889D8D8280}" type="presOf" srcId="{5EA2A0BE-3B67-4F8A-8491-7B5A05C24109}" destId="{9D41518E-0D28-4D22-BB47-E0C670E8D1D8}" srcOrd="1" destOrd="0" presId="urn:microsoft.com/office/officeart/2005/8/layout/list1"/>
    <dgm:cxn modelId="{98B02D6A-9992-42C6-91C8-16929A8C3287}" srcId="{D247C622-7EB4-4CC4-AF00-81D62930A0B7}" destId="{AAAE1CD3-6502-411C-9EED-CC2888AA06D2}" srcOrd="1" destOrd="0" parTransId="{4329A7B8-DA22-4353-90A7-CBDFE97D1561}" sibTransId="{461FBE01-F713-46DA-AF0D-4D7A8F634A5F}"/>
    <dgm:cxn modelId="{69EFB176-BF75-4070-BCC5-CE3D4E6EB4BB}" type="presOf" srcId="{A2D938B7-A7AE-487C-8115-04DA062CCB6F}" destId="{38F00AF0-6107-47E5-9703-F5C74DA3DB08}" srcOrd="0" destOrd="0" presId="urn:microsoft.com/office/officeart/2005/8/layout/list1"/>
    <dgm:cxn modelId="{43807190-8F5E-42AC-B945-54744A9811DD}" type="presOf" srcId="{136197E7-ADAD-4C38-A9D5-07DB1C94C229}" destId="{DAFD4AC2-9908-437F-9B07-A1C20B1BA022}" srcOrd="0" destOrd="0" presId="urn:microsoft.com/office/officeart/2005/8/layout/list1"/>
    <dgm:cxn modelId="{2A6FFE90-9F5A-4C0C-A29F-B711C7FA7583}" type="presOf" srcId="{4E4FD7E6-084F-4895-8A93-963CEB7BDEB3}" destId="{38F00AF0-6107-47E5-9703-F5C74DA3DB08}" srcOrd="0" destOrd="4" presId="urn:microsoft.com/office/officeart/2005/8/layout/list1"/>
    <dgm:cxn modelId="{58C813A7-C611-4365-B216-90268B4CF36D}" srcId="{D247C622-7EB4-4CC4-AF00-81D62930A0B7}" destId="{136197E7-ADAD-4C38-A9D5-07DB1C94C229}" srcOrd="0" destOrd="0" parTransId="{A41FFF5A-064C-4CBB-9304-626D46E0D4C9}" sibTransId="{323B45D8-2C83-4E39-97DF-24D37FDE4B5D}"/>
    <dgm:cxn modelId="{30FBDAB2-BFC8-418D-AE45-6F0D27E6D845}" type="presOf" srcId="{D247C622-7EB4-4CC4-AF00-81D62930A0B7}" destId="{C3982358-E6FD-48A7-A1A6-D5C5F56DEB4E}" srcOrd="1" destOrd="0" presId="urn:microsoft.com/office/officeart/2005/8/layout/list1"/>
    <dgm:cxn modelId="{A9674BB3-6F3F-41EA-A07D-CD6446778365}" srcId="{5EA2A0BE-3B67-4F8A-8491-7B5A05C24109}" destId="{F9350491-1304-4DB3-A128-34191DB4DC53}" srcOrd="3" destOrd="0" parTransId="{51E1796B-2201-4F1E-8576-4477BA698CEF}" sibTransId="{DC83EE2C-A23E-4A3A-9C35-743D74DCDBC0}"/>
    <dgm:cxn modelId="{AAE57AC0-4598-48EC-B26B-A1AEA13B3038}" srcId="{5EA2A0BE-3B67-4F8A-8491-7B5A05C24109}" destId="{8B0C5FA2-56B2-4CF4-B483-9C5C64284B1F}" srcOrd="1" destOrd="0" parTransId="{2399FD2A-BFDA-4BFE-B909-48706897DF3B}" sibTransId="{6A0FC9F7-3DAA-4A3C-815B-B2EECB881A7F}"/>
    <dgm:cxn modelId="{D1FB38CA-954B-4488-879E-534E66369D10}" type="presOf" srcId="{AAAE1CD3-6502-411C-9EED-CC2888AA06D2}" destId="{DAFD4AC2-9908-437F-9B07-A1C20B1BA022}" srcOrd="0" destOrd="1" presId="urn:microsoft.com/office/officeart/2005/8/layout/list1"/>
    <dgm:cxn modelId="{72DF14DB-3CA7-4DC4-BD45-B68A184B5E9F}" srcId="{5EA2A0BE-3B67-4F8A-8491-7B5A05C24109}" destId="{3545703B-1B8C-4B39-AC5C-51D03D3AE70A}" srcOrd="2" destOrd="0" parTransId="{CD37C18D-7F91-42BD-B764-E167EA39237A}" sibTransId="{FCA145E2-9B17-4E8A-AE73-EDB1F3F9557C}"/>
    <dgm:cxn modelId="{1018FBE4-F2EF-4E44-9BC3-969BCFAB0FFF}" srcId="{2F56E3B2-60BE-4489-8E85-16FD8F8BA78A}" destId="{D247C622-7EB4-4CC4-AF00-81D62930A0B7}" srcOrd="1" destOrd="0" parTransId="{A7081DD3-3138-45AB-A89F-FF71410E3683}" sibTransId="{5AE8DD50-1F58-4FA5-814C-0D62F849EF4A}"/>
    <dgm:cxn modelId="{96B1B2EF-0FC2-4809-80A9-883BBEBEC544}" type="presOf" srcId="{5EA2A0BE-3B67-4F8A-8491-7B5A05C24109}" destId="{CB2802DB-73EE-4754-8A8A-D9AB67CB790C}" srcOrd="0" destOrd="0" presId="urn:microsoft.com/office/officeart/2005/8/layout/list1"/>
    <dgm:cxn modelId="{BA1773AD-21CD-4FC6-8721-BF63E5588A36}" type="presParOf" srcId="{342D40D3-A508-4E0A-B592-68B09F0EC422}" destId="{D154E351-9436-4610-BE97-E51FF700DEDB}" srcOrd="0" destOrd="0" presId="urn:microsoft.com/office/officeart/2005/8/layout/list1"/>
    <dgm:cxn modelId="{E97000B2-7DE1-472E-B42B-B20AA9BF7B6A}" type="presParOf" srcId="{D154E351-9436-4610-BE97-E51FF700DEDB}" destId="{CB2802DB-73EE-4754-8A8A-D9AB67CB790C}" srcOrd="0" destOrd="0" presId="urn:microsoft.com/office/officeart/2005/8/layout/list1"/>
    <dgm:cxn modelId="{702C1EF5-A6F7-4BA6-A04A-D3D9801B0678}" type="presParOf" srcId="{D154E351-9436-4610-BE97-E51FF700DEDB}" destId="{9D41518E-0D28-4D22-BB47-E0C670E8D1D8}" srcOrd="1" destOrd="0" presId="urn:microsoft.com/office/officeart/2005/8/layout/list1"/>
    <dgm:cxn modelId="{63F021F0-0598-4F95-A337-ABB53F85EBB8}" type="presParOf" srcId="{342D40D3-A508-4E0A-B592-68B09F0EC422}" destId="{FE35B477-20A0-4160-9AE4-FC52035DB09D}" srcOrd="1" destOrd="0" presId="urn:microsoft.com/office/officeart/2005/8/layout/list1"/>
    <dgm:cxn modelId="{45E8FA9D-FD04-416A-A61A-87F754F8A700}" type="presParOf" srcId="{342D40D3-A508-4E0A-B592-68B09F0EC422}" destId="{38F00AF0-6107-47E5-9703-F5C74DA3DB08}" srcOrd="2" destOrd="0" presId="urn:microsoft.com/office/officeart/2005/8/layout/list1"/>
    <dgm:cxn modelId="{AA79DB4A-8335-4925-BEE1-F00293E05D79}" type="presParOf" srcId="{342D40D3-A508-4E0A-B592-68B09F0EC422}" destId="{EA700210-09B5-46BD-90DD-7AA0A71C64BF}" srcOrd="3" destOrd="0" presId="urn:microsoft.com/office/officeart/2005/8/layout/list1"/>
    <dgm:cxn modelId="{2A189B1B-1B74-43DA-853D-E73DFFD2F4D5}" type="presParOf" srcId="{342D40D3-A508-4E0A-B592-68B09F0EC422}" destId="{4F8B9E62-393C-4502-8EDD-72CAB1EDDF17}" srcOrd="4" destOrd="0" presId="urn:microsoft.com/office/officeart/2005/8/layout/list1"/>
    <dgm:cxn modelId="{396BAABA-1B68-4ADE-A583-A50BC27EA458}" type="presParOf" srcId="{4F8B9E62-393C-4502-8EDD-72CAB1EDDF17}" destId="{D851D79E-1C6E-49AD-B93E-29B42290A096}" srcOrd="0" destOrd="0" presId="urn:microsoft.com/office/officeart/2005/8/layout/list1"/>
    <dgm:cxn modelId="{EFCB0220-D748-4441-8141-4FDDCCF905F9}" type="presParOf" srcId="{4F8B9E62-393C-4502-8EDD-72CAB1EDDF17}" destId="{C3982358-E6FD-48A7-A1A6-D5C5F56DEB4E}" srcOrd="1" destOrd="0" presId="urn:microsoft.com/office/officeart/2005/8/layout/list1"/>
    <dgm:cxn modelId="{E8E2F495-929F-4528-89A8-9EE90A18DD9E}" type="presParOf" srcId="{342D40D3-A508-4E0A-B592-68B09F0EC422}" destId="{951AA908-EC11-4716-8570-A087063107BD}" srcOrd="5" destOrd="0" presId="urn:microsoft.com/office/officeart/2005/8/layout/list1"/>
    <dgm:cxn modelId="{5128FF2A-E160-44A1-8136-06B0B0AF4043}" type="presParOf" srcId="{342D40D3-A508-4E0A-B592-68B09F0EC422}" destId="{DAFD4AC2-9908-437F-9B07-A1C20B1BA0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384DA2-B3F9-4274-A353-EE68BAF7FA11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2F0FF-CD1E-4662-BA2D-832ADB7F542F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gm:t>
    </dgm:pt>
    <dgm:pt modelId="{D93D23DE-1284-426B-88C1-D6E2E56F019C}" type="parTrans" cxnId="{9FA08DC3-D66A-4CDD-BEBD-B66935D0486F}">
      <dgm:prSet/>
      <dgm:spPr/>
      <dgm:t>
        <a:bodyPr/>
        <a:lstStyle/>
        <a:p>
          <a:endParaRPr lang="en-US"/>
        </a:p>
      </dgm:t>
    </dgm:pt>
    <dgm:pt modelId="{C73F4F76-97D0-4F14-BC2B-F2FF43AAECC0}" type="sibTrans" cxnId="{9FA08DC3-D66A-4CDD-BEBD-B66935D0486F}">
      <dgm:prSet/>
      <dgm:spPr/>
      <dgm:t>
        <a:bodyPr/>
        <a:lstStyle/>
        <a:p>
          <a:endParaRPr lang="en-US"/>
        </a:p>
      </dgm:t>
    </dgm:pt>
    <dgm:pt modelId="{61577FE1-A849-494A-91DE-1ADC3C237A7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2000" dirty="0"/>
            <a:t>Total Debt Service Fund</a:t>
          </a:r>
        </a:p>
      </dgm:t>
    </dgm:pt>
    <dgm:pt modelId="{51D83C4C-1249-49C7-83A5-885D3B0E126D}" type="parTrans" cxnId="{F55227A7-7E8E-49F6-BBC6-6CC62D4DAA4C}">
      <dgm:prSet/>
      <dgm:spPr/>
      <dgm:t>
        <a:bodyPr/>
        <a:lstStyle/>
        <a:p>
          <a:endParaRPr lang="en-US"/>
        </a:p>
      </dgm:t>
    </dgm:pt>
    <dgm:pt modelId="{055D3E7D-9F05-4699-89EA-EE284A530B77}" type="sibTrans" cxnId="{F55227A7-7E8E-49F6-BBC6-6CC62D4DAA4C}">
      <dgm:prSet/>
      <dgm:spPr/>
      <dgm:t>
        <a:bodyPr/>
        <a:lstStyle/>
        <a:p>
          <a:endParaRPr lang="en-US"/>
        </a:p>
      </dgm:t>
    </dgm:pt>
    <dgm:pt modelId="{B58C1DFF-4513-4C14-ABA3-BE9D57C38017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gm:t>
    </dgm:pt>
    <dgm:pt modelId="{0D213392-11FB-41F6-8853-8CDA18E9B40A}" type="parTrans" cxnId="{D35ACA3C-8BC6-4034-9674-D9B65D714DFA}">
      <dgm:prSet/>
      <dgm:spPr/>
      <dgm:t>
        <a:bodyPr/>
        <a:lstStyle/>
        <a:p>
          <a:endParaRPr lang="en-US"/>
        </a:p>
      </dgm:t>
    </dgm:pt>
    <dgm:pt modelId="{A30A5B5F-6ECC-499F-9277-0859EF607A59}" type="sibTrans" cxnId="{D35ACA3C-8BC6-4034-9674-D9B65D714DFA}">
      <dgm:prSet/>
      <dgm:spPr/>
      <dgm:t>
        <a:bodyPr/>
        <a:lstStyle/>
        <a:p>
          <a:endParaRPr lang="en-US"/>
        </a:p>
      </dgm:t>
    </dgm:pt>
    <dgm:pt modelId="{2447F1B6-415A-4503-891F-633C056A1153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-$34,968</a:t>
          </a:r>
        </a:p>
      </dgm:t>
    </dgm:pt>
    <dgm:pt modelId="{F4D8140D-152D-432D-8E0A-3AA7E818C4BD}" type="parTrans" cxnId="{2DB9BC99-F1E4-475F-AE96-1335887113AF}">
      <dgm:prSet/>
      <dgm:spPr/>
      <dgm:t>
        <a:bodyPr/>
        <a:lstStyle/>
        <a:p>
          <a:endParaRPr lang="en-US"/>
        </a:p>
      </dgm:t>
    </dgm:pt>
    <dgm:pt modelId="{21EDDB3B-E8FE-426E-BA6A-ACDC37F6781C}" type="sibTrans" cxnId="{2DB9BC99-F1E4-475F-AE96-1335887113AF}">
      <dgm:prSet/>
      <dgm:spPr/>
      <dgm:t>
        <a:bodyPr/>
        <a:lstStyle/>
        <a:p>
          <a:endParaRPr lang="en-US"/>
        </a:p>
      </dgm:t>
    </dgm:pt>
    <dgm:pt modelId="{32AF4490-E2A7-4E57-B373-646B06F1B3AC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gm:t>
    </dgm:pt>
    <dgm:pt modelId="{52FB0139-0733-4710-9FC7-872C6706BEDD}" type="parTrans" cxnId="{9B62259A-2045-45A5-9448-D2AFB72DA98E}">
      <dgm:prSet/>
      <dgm:spPr/>
      <dgm:t>
        <a:bodyPr/>
        <a:lstStyle/>
        <a:p>
          <a:endParaRPr lang="en-US"/>
        </a:p>
      </dgm:t>
    </dgm:pt>
    <dgm:pt modelId="{59AB98C4-3C69-4508-BE20-F6F21E8983F8}" type="sibTrans" cxnId="{9B62259A-2045-45A5-9448-D2AFB72DA98E}">
      <dgm:prSet/>
      <dgm:spPr/>
      <dgm:t>
        <a:bodyPr/>
        <a:lstStyle/>
        <a:p>
          <a:endParaRPr lang="en-US"/>
        </a:p>
      </dgm:t>
    </dgm:pt>
    <dgm:pt modelId="{04AD1E9F-460B-4477-A062-AF799056E86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Payments</a:t>
          </a:r>
        </a:p>
      </dgm:t>
    </dgm:pt>
    <dgm:pt modelId="{6FF09E62-BBBF-4689-AD98-932FE6B25708}" type="parTrans" cxnId="{3B05FE1E-01DE-4C1F-912D-21FD8FC4C8C2}">
      <dgm:prSet/>
      <dgm:spPr/>
      <dgm:t>
        <a:bodyPr/>
        <a:lstStyle/>
        <a:p>
          <a:endParaRPr lang="en-US"/>
        </a:p>
      </dgm:t>
    </dgm:pt>
    <dgm:pt modelId="{39B725D1-CC71-445A-9821-508201E96651}" type="sibTrans" cxnId="{3B05FE1E-01DE-4C1F-912D-21FD8FC4C8C2}">
      <dgm:prSet/>
      <dgm:spPr/>
      <dgm:t>
        <a:bodyPr/>
        <a:lstStyle/>
        <a:p>
          <a:endParaRPr lang="en-US"/>
        </a:p>
      </dgm:t>
    </dgm:pt>
    <dgm:pt modelId="{0CC079EC-53CC-46D1-89C2-FCC7C695045B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gm:t>
    </dgm:pt>
    <dgm:pt modelId="{20E5780C-DD27-429A-93D1-AA993DA93A8E}" type="parTrans" cxnId="{56577FEF-F287-482B-B779-B668341257D2}">
      <dgm:prSet/>
      <dgm:spPr/>
      <dgm:t>
        <a:bodyPr/>
        <a:lstStyle/>
        <a:p>
          <a:endParaRPr lang="en-US"/>
        </a:p>
      </dgm:t>
    </dgm:pt>
    <dgm:pt modelId="{5728D961-E06C-4AD2-BAA3-2445CE1C9643}" type="sibTrans" cxnId="{56577FEF-F287-482B-B779-B668341257D2}">
      <dgm:prSet/>
      <dgm:spPr/>
      <dgm:t>
        <a:bodyPr/>
        <a:lstStyle/>
        <a:p>
          <a:endParaRPr lang="en-US"/>
        </a:p>
      </dgm:t>
    </dgm:pt>
    <dgm:pt modelId="{B125DEE0-C2EB-43CA-BE2A-080CC310953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Debt service levies are coordinated to maintain a level or declining tax rate</a:t>
          </a:r>
        </a:p>
      </dgm:t>
    </dgm:pt>
    <dgm:pt modelId="{EF75E696-CAE3-4BB5-93B4-90BCD1A0EE45}" type="parTrans" cxnId="{9ED5AF55-2797-441E-ACC7-0240ADF0D355}">
      <dgm:prSet/>
      <dgm:spPr/>
      <dgm:t>
        <a:bodyPr/>
        <a:lstStyle/>
        <a:p>
          <a:endParaRPr lang="en-US"/>
        </a:p>
      </dgm:t>
    </dgm:pt>
    <dgm:pt modelId="{17BAE546-65DD-45D1-88D3-47F994377DFB}" type="sibTrans" cxnId="{9ED5AF55-2797-441E-ACC7-0240ADF0D355}">
      <dgm:prSet/>
      <dgm:spPr/>
      <dgm:t>
        <a:bodyPr/>
        <a:lstStyle/>
        <a:p>
          <a:endParaRPr lang="en-US"/>
        </a:p>
      </dgm:t>
    </dgm:pt>
    <dgm:pt modelId="{BF43AF29-D1B1-456C-A803-07726FA860B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Districts are required to levy at 105% of debt service payment amounts to cover delinquencies in tax collections</a:t>
          </a:r>
        </a:p>
      </dgm:t>
    </dgm:pt>
    <dgm:pt modelId="{95783D8A-E43A-4BBA-85A9-BB44E696007F}" type="parTrans" cxnId="{6A3C6C45-1B9D-4EFA-8348-26A9611EA986}">
      <dgm:prSet/>
      <dgm:spPr/>
      <dgm:t>
        <a:bodyPr/>
        <a:lstStyle/>
        <a:p>
          <a:endParaRPr lang="en-US"/>
        </a:p>
      </dgm:t>
    </dgm:pt>
    <dgm:pt modelId="{2F10F6E2-107A-4570-A019-84DED7DEFB84}" type="sibTrans" cxnId="{6A3C6C45-1B9D-4EFA-8348-26A9611EA986}">
      <dgm:prSet/>
      <dgm:spPr/>
      <dgm:t>
        <a:bodyPr/>
        <a:lstStyle/>
        <a:p>
          <a:endParaRPr lang="en-US"/>
        </a:p>
      </dgm:t>
    </dgm:pt>
    <dgm:pt modelId="{24BB9521-5A6D-492B-80BB-55A49DC6D7B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Because delinquencies are generally less than 5%, most districts gradually build up fund balances in debt service funds</a:t>
          </a:r>
        </a:p>
      </dgm:t>
    </dgm:pt>
    <dgm:pt modelId="{EC8FA89F-5916-41FC-89C1-F58CB60B78CD}" type="parTrans" cxnId="{1085F939-B293-4D77-BC6D-765690A0CC2D}">
      <dgm:prSet/>
      <dgm:spPr/>
      <dgm:t>
        <a:bodyPr/>
        <a:lstStyle/>
        <a:p>
          <a:endParaRPr lang="en-US"/>
        </a:p>
      </dgm:t>
    </dgm:pt>
    <dgm:pt modelId="{08CE36AD-CBE2-42FD-BC4C-F6CA4782CD36}" type="sibTrans" cxnId="{1085F939-B293-4D77-BC6D-765690A0CC2D}">
      <dgm:prSet/>
      <dgm:spPr/>
      <dgm:t>
        <a:bodyPr/>
        <a:lstStyle/>
        <a:p>
          <a:endParaRPr lang="en-US"/>
        </a:p>
      </dgm:t>
    </dgm:pt>
    <dgm:pt modelId="{F2D4719F-C44B-4B6E-85BA-627281295BC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Formulas in state law determine adjustments to tax levy for debt excess balances</a:t>
          </a:r>
        </a:p>
      </dgm:t>
    </dgm:pt>
    <dgm:pt modelId="{0D1E2AE5-3DFC-4FB4-B20B-4BEA1AC18F62}" type="parTrans" cxnId="{0FCB55DB-E04B-495A-BA7C-C3CC589B8AAD}">
      <dgm:prSet/>
      <dgm:spPr/>
      <dgm:t>
        <a:bodyPr/>
        <a:lstStyle/>
        <a:p>
          <a:endParaRPr lang="en-US"/>
        </a:p>
      </dgm:t>
    </dgm:pt>
    <dgm:pt modelId="{C4EF297E-08C6-43B0-85CA-99BDD82A8712}" type="sibTrans" cxnId="{0FCB55DB-E04B-495A-BA7C-C3CC589B8AAD}">
      <dgm:prSet/>
      <dgm:spPr/>
      <dgm:t>
        <a:bodyPr/>
        <a:lstStyle/>
        <a:p>
          <a:endParaRPr lang="en-US"/>
        </a:p>
      </dgm:t>
    </dgm:pt>
    <dgm:pt modelId="{134F3B89-21FA-4CC8-97B9-BAB960D3087A}" type="pres">
      <dgm:prSet presAssocID="{CC384DA2-B3F9-4274-A353-EE68BAF7FA11}" presName="Name0" presStyleCnt="0">
        <dgm:presLayoutVars>
          <dgm:dir/>
          <dgm:animLvl val="lvl"/>
          <dgm:resizeHandles val="exact"/>
        </dgm:presLayoutVars>
      </dgm:prSet>
      <dgm:spPr/>
    </dgm:pt>
    <dgm:pt modelId="{634BE078-1B1A-4419-836F-8E03C8DA8D80}" type="pres">
      <dgm:prSet presAssocID="{5492F0FF-CD1E-4662-BA2D-832ADB7F542F}" presName="linNode" presStyleCnt="0"/>
      <dgm:spPr/>
    </dgm:pt>
    <dgm:pt modelId="{B728A119-189B-47FC-B2E0-E23AD8E76516}" type="pres">
      <dgm:prSet presAssocID="{5492F0FF-CD1E-4662-BA2D-832ADB7F542F}" presName="parentText" presStyleLbl="node1" presStyleIdx="0" presStyleCnt="4" custScaleX="68182">
        <dgm:presLayoutVars>
          <dgm:chMax val="1"/>
          <dgm:bulletEnabled val="1"/>
        </dgm:presLayoutVars>
      </dgm:prSet>
      <dgm:spPr>
        <a:xfrm>
          <a:off x="0" y="2013"/>
          <a:ext cx="3621024" cy="968513"/>
        </a:xfrm>
        <a:prstGeom prst="roundRect">
          <a:avLst/>
        </a:prstGeom>
      </dgm:spPr>
    </dgm:pt>
    <dgm:pt modelId="{9E5E39CA-6286-459A-831B-13A35A42509F}" type="pres">
      <dgm:prSet presAssocID="{5492F0FF-CD1E-4662-BA2D-832ADB7F542F}" presName="descendantText" presStyleLbl="alignAccFollowNode1" presStyleIdx="0" presStyleCnt="4" custScaleX="113130">
        <dgm:presLayoutVars>
          <dgm:bulletEnabled val="1"/>
        </dgm:presLayoutVars>
      </dgm:prSet>
      <dgm:spPr/>
    </dgm:pt>
    <dgm:pt modelId="{BD01D41C-58CA-42DD-9622-EC1D0B64E0F9}" type="pres">
      <dgm:prSet presAssocID="{C73F4F76-97D0-4F14-BC2B-F2FF43AAECC0}" presName="sp" presStyleCnt="0"/>
      <dgm:spPr/>
    </dgm:pt>
    <dgm:pt modelId="{8CB0B979-A8DC-4F3F-8371-456A5583F7B9}" type="pres">
      <dgm:prSet presAssocID="{B58C1DFF-4513-4C14-ABA3-BE9D57C38017}" presName="linNode" presStyleCnt="0"/>
      <dgm:spPr/>
    </dgm:pt>
    <dgm:pt modelId="{4528AB83-A428-454D-B8FB-55406A38328C}" type="pres">
      <dgm:prSet presAssocID="{B58C1DFF-4513-4C14-ABA3-BE9D57C38017}" presName="parentText" presStyleLbl="node1" presStyleIdx="1" presStyleCnt="4" custScaleX="68182">
        <dgm:presLayoutVars>
          <dgm:chMax val="1"/>
          <dgm:bulletEnabled val="1"/>
        </dgm:presLayoutVars>
      </dgm:prSet>
      <dgm:spPr>
        <a:xfrm>
          <a:off x="0" y="1018953"/>
          <a:ext cx="3621024" cy="968513"/>
        </a:xfrm>
        <a:prstGeom prst="roundRect">
          <a:avLst/>
        </a:prstGeom>
      </dgm:spPr>
    </dgm:pt>
    <dgm:pt modelId="{2215ACF1-B38C-471E-ABD3-C7EE58630362}" type="pres">
      <dgm:prSet presAssocID="{B58C1DFF-4513-4C14-ABA3-BE9D57C38017}" presName="descendantText" presStyleLbl="alignAccFollowNode1" presStyleIdx="1" presStyleCnt="4" custScaleX="113130">
        <dgm:presLayoutVars>
          <dgm:bulletEnabled val="1"/>
        </dgm:presLayoutVars>
      </dgm:prSet>
      <dgm:spPr>
        <a:xfrm rot="5400000">
          <a:off x="5876237" y="-2138091"/>
          <a:ext cx="774811" cy="7282603"/>
        </a:xfrm>
        <a:prstGeom prst="round2SameRect">
          <a:avLst/>
        </a:prstGeom>
      </dgm:spPr>
    </dgm:pt>
    <dgm:pt modelId="{B91577F0-9597-4415-B4ED-9F2B41DFC497}" type="pres">
      <dgm:prSet presAssocID="{A30A5B5F-6ECC-499F-9277-0859EF607A59}" presName="sp" presStyleCnt="0"/>
      <dgm:spPr/>
    </dgm:pt>
    <dgm:pt modelId="{0BC56B3E-2E30-40FD-BD39-795B9D7223D7}" type="pres">
      <dgm:prSet presAssocID="{32AF4490-E2A7-4E57-B373-646B06F1B3AC}" presName="linNode" presStyleCnt="0"/>
      <dgm:spPr/>
    </dgm:pt>
    <dgm:pt modelId="{A771E2F4-3477-483F-AB39-9F3F2420A456}" type="pres">
      <dgm:prSet presAssocID="{32AF4490-E2A7-4E57-B373-646B06F1B3AC}" presName="parentText" presStyleLbl="node1" presStyleIdx="2" presStyleCnt="4" custScaleX="68182">
        <dgm:presLayoutVars>
          <dgm:chMax val="1"/>
          <dgm:bulletEnabled val="1"/>
        </dgm:presLayoutVars>
      </dgm:prSet>
      <dgm:spPr>
        <a:xfrm>
          <a:off x="0" y="2035892"/>
          <a:ext cx="3621024" cy="968513"/>
        </a:xfrm>
        <a:prstGeom prst="roundRect">
          <a:avLst/>
        </a:prstGeom>
      </dgm:spPr>
    </dgm:pt>
    <dgm:pt modelId="{B711DDEE-43C9-4E7E-A313-EC26EE1566E0}" type="pres">
      <dgm:prSet presAssocID="{32AF4490-E2A7-4E57-B373-646B06F1B3AC}" presName="descendantText" presStyleLbl="alignAccFollowNode1" presStyleIdx="2" presStyleCnt="4" custScaleX="113130">
        <dgm:presLayoutVars>
          <dgm:bulletEnabled val="1"/>
        </dgm:presLayoutVars>
      </dgm:prSet>
      <dgm:spPr>
        <a:xfrm rot="5400000">
          <a:off x="5876237" y="-1121151"/>
          <a:ext cx="774811" cy="7282603"/>
        </a:xfrm>
        <a:prstGeom prst="round2SameRect">
          <a:avLst/>
        </a:prstGeom>
      </dgm:spPr>
    </dgm:pt>
    <dgm:pt modelId="{7740FFD1-FF19-46AF-B555-281C3813D393}" type="pres">
      <dgm:prSet presAssocID="{59AB98C4-3C69-4508-BE20-F6F21E8983F8}" presName="sp" presStyleCnt="0"/>
      <dgm:spPr/>
    </dgm:pt>
    <dgm:pt modelId="{CE359976-82B5-4CFB-ABFC-B650FBD9F081}" type="pres">
      <dgm:prSet presAssocID="{0CC079EC-53CC-46D1-89C2-FCC7C695045B}" presName="linNode" presStyleCnt="0"/>
      <dgm:spPr/>
    </dgm:pt>
    <dgm:pt modelId="{8CE3574E-1871-46B1-98C5-182A37602C56}" type="pres">
      <dgm:prSet presAssocID="{0CC079EC-53CC-46D1-89C2-FCC7C695045B}" presName="parentText" presStyleLbl="node1" presStyleIdx="3" presStyleCnt="4" custScaleX="68182" custScaleY="677670">
        <dgm:presLayoutVars>
          <dgm:chMax val="1"/>
          <dgm:bulletEnabled val="1"/>
        </dgm:presLayoutVars>
      </dgm:prSet>
      <dgm:spPr>
        <a:xfrm>
          <a:off x="0" y="3052832"/>
          <a:ext cx="3621024" cy="968513"/>
        </a:xfrm>
        <a:prstGeom prst="roundRect">
          <a:avLst/>
        </a:prstGeom>
      </dgm:spPr>
    </dgm:pt>
    <dgm:pt modelId="{D45CA72A-E10A-4DD5-BF35-9A808AF02A69}" type="pres">
      <dgm:prSet presAssocID="{0CC079EC-53CC-46D1-89C2-FCC7C695045B}" presName="descendantText" presStyleLbl="alignAccFollowNode1" presStyleIdx="3" presStyleCnt="4" custScaleX="113130" custScaleY="845588">
        <dgm:presLayoutVars>
          <dgm:bulletEnabled val="1"/>
        </dgm:presLayoutVars>
      </dgm:prSet>
      <dgm:spPr>
        <a:xfrm rot="5400000">
          <a:off x="5876237" y="-104212"/>
          <a:ext cx="774811" cy="7282603"/>
        </a:xfrm>
        <a:prstGeom prst="round2SameRect">
          <a:avLst/>
        </a:prstGeom>
      </dgm:spPr>
    </dgm:pt>
  </dgm:ptLst>
  <dgm:cxnLst>
    <dgm:cxn modelId="{CC400414-CF62-4572-93A9-5352A9D36F35}" type="presOf" srcId="{32AF4490-E2A7-4E57-B373-646B06F1B3AC}" destId="{A771E2F4-3477-483F-AB39-9F3F2420A456}" srcOrd="0" destOrd="0" presId="urn:microsoft.com/office/officeart/2005/8/layout/vList5"/>
    <dgm:cxn modelId="{CDA3161C-02FF-4CD7-B9FC-4D507C6DDA18}" type="presOf" srcId="{CC384DA2-B3F9-4274-A353-EE68BAF7FA11}" destId="{134F3B89-21FA-4CC8-97B9-BAB960D3087A}" srcOrd="0" destOrd="0" presId="urn:microsoft.com/office/officeart/2005/8/layout/vList5"/>
    <dgm:cxn modelId="{3B05FE1E-01DE-4C1F-912D-21FD8FC4C8C2}" srcId="{32AF4490-E2A7-4E57-B373-646B06F1B3AC}" destId="{04AD1E9F-460B-4477-A062-AF799056E86B}" srcOrd="0" destOrd="0" parTransId="{6FF09E62-BBBF-4689-AD98-932FE6B25708}" sibTransId="{39B725D1-CC71-445A-9821-508201E96651}"/>
    <dgm:cxn modelId="{AF76A525-0DA1-4687-9FB8-224639C4BF49}" type="presOf" srcId="{B58C1DFF-4513-4C14-ABA3-BE9D57C38017}" destId="{4528AB83-A428-454D-B8FB-55406A38328C}" srcOrd="0" destOrd="0" presId="urn:microsoft.com/office/officeart/2005/8/layout/vList5"/>
    <dgm:cxn modelId="{25F3EF37-A6DD-4483-B71C-F91ABA2F9CC7}" type="presOf" srcId="{BF43AF29-D1B1-456C-A803-07726FA860B9}" destId="{D45CA72A-E10A-4DD5-BF35-9A808AF02A69}" srcOrd="0" destOrd="1" presId="urn:microsoft.com/office/officeart/2005/8/layout/vList5"/>
    <dgm:cxn modelId="{1085F939-B293-4D77-BC6D-765690A0CC2D}" srcId="{0CC079EC-53CC-46D1-89C2-FCC7C695045B}" destId="{24BB9521-5A6D-492B-80BB-55A49DC6D7B6}" srcOrd="2" destOrd="0" parTransId="{EC8FA89F-5916-41FC-89C1-F58CB60B78CD}" sibTransId="{08CE36AD-CBE2-42FD-BC4C-F6CA4782CD36}"/>
    <dgm:cxn modelId="{4A7F333A-0317-491C-9B86-6B46D68A84C6}" type="presOf" srcId="{0CC079EC-53CC-46D1-89C2-FCC7C695045B}" destId="{8CE3574E-1871-46B1-98C5-182A37602C56}" srcOrd="0" destOrd="0" presId="urn:microsoft.com/office/officeart/2005/8/layout/vList5"/>
    <dgm:cxn modelId="{D35ACA3C-8BC6-4034-9674-D9B65D714DFA}" srcId="{CC384DA2-B3F9-4274-A353-EE68BAF7FA11}" destId="{B58C1DFF-4513-4C14-ABA3-BE9D57C38017}" srcOrd="1" destOrd="0" parTransId="{0D213392-11FB-41F6-8853-8CDA18E9B40A}" sibTransId="{A30A5B5F-6ECC-499F-9277-0859EF607A59}"/>
    <dgm:cxn modelId="{6A3C6C45-1B9D-4EFA-8348-26A9611EA986}" srcId="{0CC079EC-53CC-46D1-89C2-FCC7C695045B}" destId="{BF43AF29-D1B1-456C-A803-07726FA860B9}" srcOrd="1" destOrd="0" parTransId="{95783D8A-E43A-4BBA-85A9-BB44E696007F}" sibTransId="{2F10F6E2-107A-4570-A019-84DED7DEFB84}"/>
    <dgm:cxn modelId="{B3F2524A-875D-49D3-8E5C-D4975260307D}" type="presOf" srcId="{2447F1B6-415A-4503-891F-633C056A1153}" destId="{2215ACF1-B38C-471E-ABD3-C7EE58630362}" srcOrd="0" destOrd="0" presId="urn:microsoft.com/office/officeart/2005/8/layout/vList5"/>
    <dgm:cxn modelId="{9ED5AF55-2797-441E-ACC7-0240ADF0D355}" srcId="{0CC079EC-53CC-46D1-89C2-FCC7C695045B}" destId="{B125DEE0-C2EB-43CA-BE2A-080CC310953B}" srcOrd="0" destOrd="0" parTransId="{EF75E696-CAE3-4BB5-93B4-90BCD1A0EE45}" sibTransId="{17BAE546-65DD-45D1-88D3-47F994377DFB}"/>
    <dgm:cxn modelId="{6AD5A55A-5FF8-4BE9-80B7-26A3A1475315}" type="presOf" srcId="{04AD1E9F-460B-4477-A062-AF799056E86B}" destId="{B711DDEE-43C9-4E7E-A313-EC26EE1566E0}" srcOrd="0" destOrd="0" presId="urn:microsoft.com/office/officeart/2005/8/layout/vList5"/>
    <dgm:cxn modelId="{15877E80-2F4F-4614-9415-4DE61C863669}" type="presOf" srcId="{B125DEE0-C2EB-43CA-BE2A-080CC310953B}" destId="{D45CA72A-E10A-4DD5-BF35-9A808AF02A69}" srcOrd="0" destOrd="0" presId="urn:microsoft.com/office/officeart/2005/8/layout/vList5"/>
    <dgm:cxn modelId="{2DB9BC99-F1E4-475F-AE96-1335887113AF}" srcId="{B58C1DFF-4513-4C14-ABA3-BE9D57C38017}" destId="{2447F1B6-415A-4503-891F-633C056A1153}" srcOrd="0" destOrd="0" parTransId="{F4D8140D-152D-432D-8E0A-3AA7E818C4BD}" sibTransId="{21EDDB3B-E8FE-426E-BA6A-ACDC37F6781C}"/>
    <dgm:cxn modelId="{9B62259A-2045-45A5-9448-D2AFB72DA98E}" srcId="{CC384DA2-B3F9-4274-A353-EE68BAF7FA11}" destId="{32AF4490-E2A7-4E57-B373-646B06F1B3AC}" srcOrd="2" destOrd="0" parTransId="{52FB0139-0733-4710-9FC7-872C6706BEDD}" sibTransId="{59AB98C4-3C69-4508-BE20-F6F21E8983F8}"/>
    <dgm:cxn modelId="{F55227A7-7E8E-49F6-BBC6-6CC62D4DAA4C}" srcId="{5492F0FF-CD1E-4662-BA2D-832ADB7F542F}" destId="{61577FE1-A849-494A-91DE-1ADC3C237A73}" srcOrd="0" destOrd="0" parTransId="{51D83C4C-1249-49C7-83A5-885D3B0E126D}" sibTransId="{055D3E7D-9F05-4699-89EA-EE284A530B77}"/>
    <dgm:cxn modelId="{00C19CAF-F11C-4084-9E35-0251564400B6}" type="presOf" srcId="{24BB9521-5A6D-492B-80BB-55A49DC6D7B6}" destId="{D45CA72A-E10A-4DD5-BF35-9A808AF02A69}" srcOrd="0" destOrd="2" presId="urn:microsoft.com/office/officeart/2005/8/layout/vList5"/>
    <dgm:cxn modelId="{9FA08DC3-D66A-4CDD-BEBD-B66935D0486F}" srcId="{CC384DA2-B3F9-4274-A353-EE68BAF7FA11}" destId="{5492F0FF-CD1E-4662-BA2D-832ADB7F542F}" srcOrd="0" destOrd="0" parTransId="{D93D23DE-1284-426B-88C1-D6E2E56F019C}" sibTransId="{C73F4F76-97D0-4F14-BC2B-F2FF43AAECC0}"/>
    <dgm:cxn modelId="{A1926ECE-2CDA-40A4-A64C-58AD75D95761}" type="presOf" srcId="{F2D4719F-C44B-4B6E-85BA-627281295BC7}" destId="{D45CA72A-E10A-4DD5-BF35-9A808AF02A69}" srcOrd="0" destOrd="3" presId="urn:microsoft.com/office/officeart/2005/8/layout/vList5"/>
    <dgm:cxn modelId="{DF174BD6-88DE-47C1-9423-A4F5BF12FC6E}" type="presOf" srcId="{61577FE1-A849-494A-91DE-1ADC3C237A73}" destId="{9E5E39CA-6286-459A-831B-13A35A42509F}" srcOrd="0" destOrd="0" presId="urn:microsoft.com/office/officeart/2005/8/layout/vList5"/>
    <dgm:cxn modelId="{0FCB55DB-E04B-495A-BA7C-C3CC589B8AAD}" srcId="{0CC079EC-53CC-46D1-89C2-FCC7C695045B}" destId="{F2D4719F-C44B-4B6E-85BA-627281295BC7}" srcOrd="3" destOrd="0" parTransId="{0D1E2AE5-3DFC-4FB4-B20B-4BEA1AC18F62}" sibTransId="{C4EF297E-08C6-43B0-85CA-99BDD82A8712}"/>
    <dgm:cxn modelId="{6E671CE7-DAA2-4EC7-BA62-F7B8803AB152}" type="presOf" srcId="{5492F0FF-CD1E-4662-BA2D-832ADB7F542F}" destId="{B728A119-189B-47FC-B2E0-E23AD8E76516}" srcOrd="0" destOrd="0" presId="urn:microsoft.com/office/officeart/2005/8/layout/vList5"/>
    <dgm:cxn modelId="{56577FEF-F287-482B-B779-B668341257D2}" srcId="{CC384DA2-B3F9-4274-A353-EE68BAF7FA11}" destId="{0CC079EC-53CC-46D1-89C2-FCC7C695045B}" srcOrd="3" destOrd="0" parTransId="{20E5780C-DD27-429A-93D1-AA993DA93A8E}" sibTransId="{5728D961-E06C-4AD2-BAA3-2445CE1C9643}"/>
    <dgm:cxn modelId="{A8B9FEBD-C71C-4816-9D42-6F2471A807CC}" type="presParOf" srcId="{134F3B89-21FA-4CC8-97B9-BAB960D3087A}" destId="{634BE078-1B1A-4419-836F-8E03C8DA8D80}" srcOrd="0" destOrd="0" presId="urn:microsoft.com/office/officeart/2005/8/layout/vList5"/>
    <dgm:cxn modelId="{173E17F8-3E57-4D1D-A3CD-704D6A103E1F}" type="presParOf" srcId="{634BE078-1B1A-4419-836F-8E03C8DA8D80}" destId="{B728A119-189B-47FC-B2E0-E23AD8E76516}" srcOrd="0" destOrd="0" presId="urn:microsoft.com/office/officeart/2005/8/layout/vList5"/>
    <dgm:cxn modelId="{401E6D5D-4833-49A3-8703-871442676756}" type="presParOf" srcId="{634BE078-1B1A-4419-836F-8E03C8DA8D80}" destId="{9E5E39CA-6286-459A-831B-13A35A42509F}" srcOrd="1" destOrd="0" presId="urn:microsoft.com/office/officeart/2005/8/layout/vList5"/>
    <dgm:cxn modelId="{73F88BA4-B6BD-468C-8898-3935AAB8587F}" type="presParOf" srcId="{134F3B89-21FA-4CC8-97B9-BAB960D3087A}" destId="{BD01D41C-58CA-42DD-9622-EC1D0B64E0F9}" srcOrd="1" destOrd="0" presId="urn:microsoft.com/office/officeart/2005/8/layout/vList5"/>
    <dgm:cxn modelId="{D5FA559E-F6C1-4BC1-8D2A-EB8EFBD10DC9}" type="presParOf" srcId="{134F3B89-21FA-4CC8-97B9-BAB960D3087A}" destId="{8CB0B979-A8DC-4F3F-8371-456A5583F7B9}" srcOrd="2" destOrd="0" presId="urn:microsoft.com/office/officeart/2005/8/layout/vList5"/>
    <dgm:cxn modelId="{AEE36B5B-30DB-4DD4-AEE4-0F40631F6C50}" type="presParOf" srcId="{8CB0B979-A8DC-4F3F-8371-456A5583F7B9}" destId="{4528AB83-A428-454D-B8FB-55406A38328C}" srcOrd="0" destOrd="0" presId="urn:microsoft.com/office/officeart/2005/8/layout/vList5"/>
    <dgm:cxn modelId="{26277CF7-3F20-4DC3-9414-71FB27082625}" type="presParOf" srcId="{8CB0B979-A8DC-4F3F-8371-456A5583F7B9}" destId="{2215ACF1-B38C-471E-ABD3-C7EE58630362}" srcOrd="1" destOrd="0" presId="urn:microsoft.com/office/officeart/2005/8/layout/vList5"/>
    <dgm:cxn modelId="{0D86FF8F-17E4-4E84-85D2-BE675AF212F9}" type="presParOf" srcId="{134F3B89-21FA-4CC8-97B9-BAB960D3087A}" destId="{B91577F0-9597-4415-B4ED-9F2B41DFC497}" srcOrd="3" destOrd="0" presId="urn:microsoft.com/office/officeart/2005/8/layout/vList5"/>
    <dgm:cxn modelId="{8B5000B8-5A60-4510-8ABA-22F3FC61E08E}" type="presParOf" srcId="{134F3B89-21FA-4CC8-97B9-BAB960D3087A}" destId="{0BC56B3E-2E30-40FD-BD39-795B9D7223D7}" srcOrd="4" destOrd="0" presId="urn:microsoft.com/office/officeart/2005/8/layout/vList5"/>
    <dgm:cxn modelId="{11BF86C1-7A00-4DBF-869E-4A92AE652788}" type="presParOf" srcId="{0BC56B3E-2E30-40FD-BD39-795B9D7223D7}" destId="{A771E2F4-3477-483F-AB39-9F3F2420A456}" srcOrd="0" destOrd="0" presId="urn:microsoft.com/office/officeart/2005/8/layout/vList5"/>
    <dgm:cxn modelId="{6C5497A3-69B4-4A15-B52D-79EC4AC6CAD3}" type="presParOf" srcId="{0BC56B3E-2E30-40FD-BD39-795B9D7223D7}" destId="{B711DDEE-43C9-4E7E-A313-EC26EE1566E0}" srcOrd="1" destOrd="0" presId="urn:microsoft.com/office/officeart/2005/8/layout/vList5"/>
    <dgm:cxn modelId="{0DE8BFEF-47C0-4D19-92E6-CE36EC97F6C2}" type="presParOf" srcId="{134F3B89-21FA-4CC8-97B9-BAB960D3087A}" destId="{7740FFD1-FF19-46AF-B555-281C3813D393}" srcOrd="5" destOrd="0" presId="urn:microsoft.com/office/officeart/2005/8/layout/vList5"/>
    <dgm:cxn modelId="{AE758B5A-BD94-43C0-83A6-B74896CB84D7}" type="presParOf" srcId="{134F3B89-21FA-4CC8-97B9-BAB960D3087A}" destId="{CE359976-82B5-4CFB-ABFC-B650FBD9F081}" srcOrd="6" destOrd="0" presId="urn:microsoft.com/office/officeart/2005/8/layout/vList5"/>
    <dgm:cxn modelId="{91CA504C-6563-473E-9E7C-4CEA599A75C5}" type="presParOf" srcId="{CE359976-82B5-4CFB-ABFC-B650FBD9F081}" destId="{8CE3574E-1871-46B1-98C5-182A37602C56}" srcOrd="0" destOrd="0" presId="urn:microsoft.com/office/officeart/2005/8/layout/vList5"/>
    <dgm:cxn modelId="{3B43495C-889A-41D2-A122-0F1335CC793E}" type="presParOf" srcId="{CE359976-82B5-4CFB-ABFC-B650FBD9F081}" destId="{D45CA72A-E10A-4DD5-BF35-9A808AF02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C5D9AD-9CB8-45CF-9AF7-1B5461574BE8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FE1563-31A7-44AB-B3BF-893F09E9D325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0" dirty="0"/>
            <a:t>Many factors can cause a tax bill for an individual property to increase or decrease from year to year</a:t>
          </a:r>
        </a:p>
      </dgm:t>
    </dgm:pt>
    <dgm:pt modelId="{E62C3705-C21C-4E37-8FE9-131189BA0ED6}" type="parTrans" cxnId="{D9EA2F6B-22E6-401A-AE3D-1EB5CABD09C3}">
      <dgm:prSet/>
      <dgm:spPr/>
      <dgm:t>
        <a:bodyPr/>
        <a:lstStyle/>
        <a:p>
          <a:endParaRPr lang="en-US"/>
        </a:p>
      </dgm:t>
    </dgm:pt>
    <dgm:pt modelId="{4D26D3C2-0067-4788-A2F9-BCF3B879F81F}" type="sibTrans" cxnId="{D9EA2F6B-22E6-401A-AE3D-1EB5CABD09C3}">
      <dgm:prSet/>
      <dgm:spPr/>
      <dgm:t>
        <a:bodyPr/>
        <a:lstStyle/>
        <a:p>
          <a:endParaRPr lang="en-US"/>
        </a:p>
      </dgm:t>
    </dgm:pt>
    <dgm:pt modelId="{439FA6C2-A674-4786-A077-F3F611968B3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/>
            <a:t>Changes in value of individual property</a:t>
          </a:r>
        </a:p>
      </dgm:t>
    </dgm:pt>
    <dgm:pt modelId="{A7D89B78-3A20-4DE8-88E7-4AC7D1F1FC83}" type="parTrans" cxnId="{907B7EC5-D484-4F4A-A615-3C979DB55184}">
      <dgm:prSet/>
      <dgm:spPr/>
      <dgm:t>
        <a:bodyPr/>
        <a:lstStyle/>
        <a:p>
          <a:endParaRPr lang="en-US"/>
        </a:p>
      </dgm:t>
    </dgm:pt>
    <dgm:pt modelId="{22E2D103-C5CA-4B4D-91C4-DF132B5F0DA9}" type="sibTrans" cxnId="{907B7EC5-D484-4F4A-A615-3C979DB55184}">
      <dgm:prSet/>
      <dgm:spPr/>
      <dgm:t>
        <a:bodyPr/>
        <a:lstStyle/>
        <a:p>
          <a:endParaRPr lang="en-US"/>
        </a:p>
      </dgm:t>
    </dgm:pt>
    <dgm:pt modelId="{9BE475D8-F45D-4A34-A9D5-31D1DFF0485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/>
            <a:t>Changes in total value of all property within District</a:t>
          </a:r>
        </a:p>
      </dgm:t>
    </dgm:pt>
    <dgm:pt modelId="{F2B31410-3591-4E8F-8546-0E5270448BEE}" type="parTrans" cxnId="{2FC96B88-A165-4BF7-8736-2FF94D4347CE}">
      <dgm:prSet/>
      <dgm:spPr/>
      <dgm:t>
        <a:bodyPr/>
        <a:lstStyle/>
        <a:p>
          <a:endParaRPr lang="en-US"/>
        </a:p>
      </dgm:t>
    </dgm:pt>
    <dgm:pt modelId="{03F86C04-682D-495C-8EE8-BD0FBC4B0BE5}" type="sibTrans" cxnId="{2FC96B88-A165-4BF7-8736-2FF94D4347CE}">
      <dgm:prSet/>
      <dgm:spPr/>
      <dgm:t>
        <a:bodyPr/>
        <a:lstStyle/>
        <a:p>
          <a:endParaRPr lang="en-US"/>
        </a:p>
      </dgm:t>
    </dgm:pt>
    <dgm:pt modelId="{A4A0D0C2-036D-40D2-90BB-582085DBDCD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400" dirty="0"/>
            <a:t>Increases or decreases in levy amounts caused by changes in state funding formulas, local needs &amp; costs, voter-approved referendums &amp; other factors</a:t>
          </a:r>
        </a:p>
      </dgm:t>
    </dgm:pt>
    <dgm:pt modelId="{E4F337B8-BE57-4118-B9DF-E69EA59406CE}" type="parTrans" cxnId="{FC2DF1C3-43E2-417A-87E9-70FCDBC8E165}">
      <dgm:prSet/>
      <dgm:spPr/>
      <dgm:t>
        <a:bodyPr/>
        <a:lstStyle/>
        <a:p>
          <a:endParaRPr lang="en-US"/>
        </a:p>
      </dgm:t>
    </dgm:pt>
    <dgm:pt modelId="{D69E55B8-ADEE-4D38-B8C4-5F5BC6230CB9}" type="sibTrans" cxnId="{FC2DF1C3-43E2-417A-87E9-70FCDBC8E165}">
      <dgm:prSet/>
      <dgm:spPr/>
      <dgm:t>
        <a:bodyPr/>
        <a:lstStyle/>
        <a:p>
          <a:endParaRPr lang="en-US"/>
        </a:p>
      </dgm:t>
    </dgm:pt>
    <dgm:pt modelId="{8281DE82-F739-4ABC-9BA9-D89E26F6A5E2}" type="pres">
      <dgm:prSet presAssocID="{30C5D9AD-9CB8-45CF-9AF7-1B5461574BE8}" presName="Name0" presStyleCnt="0">
        <dgm:presLayoutVars>
          <dgm:dir/>
          <dgm:animLvl val="lvl"/>
          <dgm:resizeHandles val="exact"/>
        </dgm:presLayoutVars>
      </dgm:prSet>
      <dgm:spPr/>
    </dgm:pt>
    <dgm:pt modelId="{4084B0D9-C99E-4244-B3CC-81CD37D7185A}" type="pres">
      <dgm:prSet presAssocID="{B6FE1563-31A7-44AB-B3BF-893F09E9D325}" presName="linNode" presStyleCnt="0"/>
      <dgm:spPr/>
    </dgm:pt>
    <dgm:pt modelId="{20106A7C-56F6-486A-89BE-8AD37C4C4378}" type="pres">
      <dgm:prSet presAssocID="{B6FE1563-31A7-44AB-B3BF-893F09E9D32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8EFA718-A459-4B13-B57E-F147A53210E8}" type="pres">
      <dgm:prSet presAssocID="{B6FE1563-31A7-44AB-B3BF-893F09E9D32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BCD4E04-DE02-4F8F-BC68-EB28F4043CD9}" type="presOf" srcId="{A4A0D0C2-036D-40D2-90BB-582085DBDCD1}" destId="{B8EFA718-A459-4B13-B57E-F147A53210E8}" srcOrd="0" destOrd="2" presId="urn:microsoft.com/office/officeart/2005/8/layout/vList5"/>
    <dgm:cxn modelId="{D9EA2F6B-22E6-401A-AE3D-1EB5CABD09C3}" srcId="{30C5D9AD-9CB8-45CF-9AF7-1B5461574BE8}" destId="{B6FE1563-31A7-44AB-B3BF-893F09E9D325}" srcOrd="0" destOrd="0" parTransId="{E62C3705-C21C-4E37-8FE9-131189BA0ED6}" sibTransId="{4D26D3C2-0067-4788-A2F9-BCF3B879F81F}"/>
    <dgm:cxn modelId="{2FC96B88-A165-4BF7-8736-2FF94D4347CE}" srcId="{B6FE1563-31A7-44AB-B3BF-893F09E9D325}" destId="{9BE475D8-F45D-4A34-A9D5-31D1DFF0485D}" srcOrd="1" destOrd="0" parTransId="{F2B31410-3591-4E8F-8546-0E5270448BEE}" sibTransId="{03F86C04-682D-495C-8EE8-BD0FBC4B0BE5}"/>
    <dgm:cxn modelId="{A9F041A8-64FB-411F-9AB8-757A602D162D}" type="presOf" srcId="{439FA6C2-A674-4786-A077-F3F611968B31}" destId="{B8EFA718-A459-4B13-B57E-F147A53210E8}" srcOrd="0" destOrd="0" presId="urn:microsoft.com/office/officeart/2005/8/layout/vList5"/>
    <dgm:cxn modelId="{FC2DF1C3-43E2-417A-87E9-70FCDBC8E165}" srcId="{B6FE1563-31A7-44AB-B3BF-893F09E9D325}" destId="{A4A0D0C2-036D-40D2-90BB-582085DBDCD1}" srcOrd="2" destOrd="0" parTransId="{E4F337B8-BE57-4118-B9DF-E69EA59406CE}" sibTransId="{D69E55B8-ADEE-4D38-B8C4-5F5BC6230CB9}"/>
    <dgm:cxn modelId="{907B7EC5-D484-4F4A-A615-3C979DB55184}" srcId="{B6FE1563-31A7-44AB-B3BF-893F09E9D325}" destId="{439FA6C2-A674-4786-A077-F3F611968B31}" srcOrd="0" destOrd="0" parTransId="{A7D89B78-3A20-4DE8-88E7-4AC7D1F1FC83}" sibTransId="{22E2D103-C5CA-4B4D-91C4-DF132B5F0DA9}"/>
    <dgm:cxn modelId="{EEC880C9-7C3A-434C-BEB3-B19CE12FA165}" type="presOf" srcId="{B6FE1563-31A7-44AB-B3BF-893F09E9D325}" destId="{20106A7C-56F6-486A-89BE-8AD37C4C4378}" srcOrd="0" destOrd="0" presId="urn:microsoft.com/office/officeart/2005/8/layout/vList5"/>
    <dgm:cxn modelId="{402589EA-BB31-4A3F-A524-A65C22C3C3B1}" type="presOf" srcId="{9BE475D8-F45D-4A34-A9D5-31D1DFF0485D}" destId="{B8EFA718-A459-4B13-B57E-F147A53210E8}" srcOrd="0" destOrd="1" presId="urn:microsoft.com/office/officeart/2005/8/layout/vList5"/>
    <dgm:cxn modelId="{E399C3F1-64CE-4360-AAAF-28A17CF6DA3F}" type="presOf" srcId="{30C5D9AD-9CB8-45CF-9AF7-1B5461574BE8}" destId="{8281DE82-F739-4ABC-9BA9-D89E26F6A5E2}" srcOrd="0" destOrd="0" presId="urn:microsoft.com/office/officeart/2005/8/layout/vList5"/>
    <dgm:cxn modelId="{1F5F8004-E906-452E-BC0E-9D4F79FE6F9D}" type="presParOf" srcId="{8281DE82-F739-4ABC-9BA9-D89E26F6A5E2}" destId="{4084B0D9-C99E-4244-B3CC-81CD37D7185A}" srcOrd="0" destOrd="0" presId="urn:microsoft.com/office/officeart/2005/8/layout/vList5"/>
    <dgm:cxn modelId="{CBB47EA0-00CA-4B6A-98E0-04649429EF95}" type="presParOf" srcId="{4084B0D9-C99E-4244-B3CC-81CD37D7185A}" destId="{20106A7C-56F6-486A-89BE-8AD37C4C4378}" srcOrd="0" destOrd="0" presId="urn:microsoft.com/office/officeart/2005/8/layout/vList5"/>
    <dgm:cxn modelId="{34FB34CF-CCC3-41CD-AA31-C3DFCC4FBBEC}" type="presParOf" srcId="{4084B0D9-C99E-4244-B3CC-81CD37D7185A}" destId="{B8EFA718-A459-4B13-B57E-F147A5321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610D9C-3223-470E-9D47-D9780D8198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EF530-1C96-43CD-9D9E-60A0EC4D0F5C}" type="pres">
      <dgm:prSet presAssocID="{3B610D9C-3223-470E-9D47-D9780D81984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A44F514-5583-4890-9C76-75AF8BA8492D}" type="presOf" srcId="{3B610D9C-3223-470E-9D47-D9780D819842}" destId="{F11EF530-1C96-43CD-9D9E-60A0EC4D0F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610D9C-3223-470E-9D47-D9780D81984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24CD34-4B23-4805-8B62-751CB9EAFA39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Homestead Credit Refund</a:t>
          </a:r>
        </a:p>
      </dgm:t>
    </dgm:pt>
    <dgm:pt modelId="{9ED24661-268E-4815-BA33-5DF89C774178}" type="parTrans" cxnId="{3065E61E-7EAC-4F0A-AC5A-67FC229E1F55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4E08CA01-D643-4B3A-900F-2EE0EBADC8D7}" type="sibTrans" cxnId="{3065E61E-7EAC-4F0A-AC5A-67FC229E1F55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CC1D4CC6-EBBE-4551-806C-7B5313410C31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Available for all homestead property, both residential and agricultural (house, garage and one acre (HGA) only)</a:t>
          </a:r>
        </a:p>
      </dgm:t>
    </dgm:pt>
    <dgm:pt modelId="{0CDF418E-5F31-43D6-9ECD-BD229FFF6C55}" type="parTrans" cxnId="{69DE7F8C-77A1-4CE9-9417-E2A3BCBFC9A5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2317BD3D-348C-4978-B9E2-F69B89E1E1BC}" type="sibTrans" cxnId="{69DE7F8C-77A1-4CE9-9417-E2A3BCBFC9A5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B97367B0-FFB4-442D-87A6-FD85AF6981BC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Refund is sliding scale, based on total property taxes and income (maximum refund is $3,310 for homeowners and $2,640 for renters)</a:t>
          </a:r>
        </a:p>
      </dgm:t>
    </dgm:pt>
    <dgm:pt modelId="{BF416274-0B53-432B-A4EE-8DB196744352}" type="parTrans" cxnId="{6E955790-FF6E-46A5-A91D-B551CA50B0FC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6AC9F5F0-222B-44CC-9037-1F6B891D5B6D}" type="sibTrans" cxnId="{6E955790-FF6E-46A5-A91D-B551CA50B0FC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3A1815AE-82BF-4918-89D2-EEC1E97689B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Special Property Tax Refund</a:t>
          </a:r>
        </a:p>
      </dgm:t>
    </dgm:pt>
    <dgm:pt modelId="{A7D4ECEC-435B-4B45-AE88-E61D57C02D44}" type="parTrans" cxnId="{58BA3356-B42B-4A8D-BB33-BA230E32AA44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AA648AF1-AC41-4C41-9BD4-E2FD4C96CDC2}" type="sibTrans" cxnId="{58BA3356-B42B-4A8D-BB33-BA230E32AA44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757BB20A-8976-4D41-99EF-B3EF5342518F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Available for all homestead property, both residential &amp; agricultural (HGA only) with a gross tax increase of at least 12% and $100 over prior year</a:t>
          </a:r>
        </a:p>
      </dgm:t>
    </dgm:pt>
    <dgm:pt modelId="{1C83BEBD-E45E-4E6A-9CF2-BD7F8057488D}" type="parTrans" cxnId="{9F45AD4B-14B0-4C22-9AE7-A46E66DCDAF6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45D481C2-9AA6-47BB-8779-5FA8852CC5FE}" type="sibTrans" cxnId="{9F45AD4B-14B0-4C22-9AE7-A46E66DCDAF6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CA8A458D-8862-4CD7-8662-8BAB6FC486BA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Refund is 60% of tax increase that exceeds greater of 12% or $100 (max $1,000)</a:t>
          </a:r>
        </a:p>
      </dgm:t>
    </dgm:pt>
    <dgm:pt modelId="{E9D93FB9-A3C2-4539-BFFC-3C41B5AC5727}" type="parTrans" cxnId="{5787B24D-A1BF-4E2C-8124-10C7014624EF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ABBFD49D-ABB5-4050-9F11-C6EFEA5AE60F}" type="sibTrans" cxnId="{5787B24D-A1BF-4E2C-8124-10C7014624EF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7B78270D-EB34-463D-82BE-442147C9980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Senior Citizen Property Tax Deferral</a:t>
          </a:r>
        </a:p>
      </dgm:t>
    </dgm:pt>
    <dgm:pt modelId="{29A32BAE-1484-45E1-983E-A6D2D21E06DF}" type="parTrans" cxnId="{02F65A4C-68D6-4E04-B1AE-13BBA6A06F7B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2013E583-BFAF-46EE-A5CF-468995C3BAA4}" type="sibTrans" cxnId="{02F65A4C-68D6-4E04-B1AE-13BBA6A06F7B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C6039FE4-637B-4EFF-97B5-88FD2EBA9C42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Allows people 65 years of age or older with household income of $96,000 or less to defer a portion of property taxes on their home</a:t>
          </a:r>
        </a:p>
      </dgm:t>
    </dgm:pt>
    <dgm:pt modelId="{1F3C71B8-F4DA-4F74-B40B-8A371B51C4BE}" type="parTrans" cxnId="{E298F736-6169-45B7-A2AD-1331FEF9CF73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C9D8F1F8-842C-400E-AA75-CDC25F9A35F3}" type="sibTrans" cxnId="{E298F736-6169-45B7-A2AD-1331FEF9CF73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52DD0064-E1A1-4C4D-B300-C314D96CCB1E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Deferred property taxes plus accrued interest must be paid when home is sold or homeowner(s) dies</a:t>
          </a:r>
        </a:p>
      </dgm:t>
    </dgm:pt>
    <dgm:pt modelId="{4BEB9DE3-EF4B-4D68-A104-6DA7BA567BB8}" type="parTrans" cxnId="{6D522F0E-947D-4020-B8AD-8408A461EB43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979623A1-FD60-4ABF-8788-8E7990BF80C1}" type="sibTrans" cxnId="{6D522F0E-947D-4020-B8AD-8408A461EB43}">
      <dgm:prSet/>
      <dgm:spPr/>
      <dgm:t>
        <a:bodyPr/>
        <a:lstStyle/>
        <a:p>
          <a:endParaRPr lang="en-US">
            <a:solidFill>
              <a:srgbClr val="595959"/>
            </a:solidFill>
            <a:latin typeface="+mn-lt"/>
            <a:cs typeface="Arial" panose="020B0604020202020204" pitchFamily="34" charset="0"/>
          </a:endParaRPr>
        </a:p>
      </dgm:t>
    </dgm:pt>
    <dgm:pt modelId="{F11EF530-1C96-43CD-9D9E-60A0EC4D0F5C}" type="pres">
      <dgm:prSet presAssocID="{3B610D9C-3223-470E-9D47-D9780D819842}" presName="linear" presStyleCnt="0">
        <dgm:presLayoutVars>
          <dgm:animLvl val="lvl"/>
          <dgm:resizeHandles val="exact"/>
        </dgm:presLayoutVars>
      </dgm:prSet>
      <dgm:spPr/>
    </dgm:pt>
    <dgm:pt modelId="{F2A933BA-61F6-4727-8EA6-FB2ACD25CF47}" type="pres">
      <dgm:prSet presAssocID="{BA24CD34-4B23-4805-8B62-751CB9EAFA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1E91F8-FED1-4317-9317-3D8446F07A94}" type="pres">
      <dgm:prSet presAssocID="{BA24CD34-4B23-4805-8B62-751CB9EAFA39}" presName="childText" presStyleLbl="revTx" presStyleIdx="0" presStyleCnt="3">
        <dgm:presLayoutVars>
          <dgm:bulletEnabled val="1"/>
        </dgm:presLayoutVars>
      </dgm:prSet>
      <dgm:spPr/>
    </dgm:pt>
    <dgm:pt modelId="{D007D011-E887-471D-A11C-B48A2BD30CA8}" type="pres">
      <dgm:prSet presAssocID="{3A1815AE-82BF-4918-89D2-EEC1E97689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9EBF11-7477-462D-9DB1-91F63DDE4EAE}" type="pres">
      <dgm:prSet presAssocID="{3A1815AE-82BF-4918-89D2-EEC1E97689BA}" presName="childText" presStyleLbl="revTx" presStyleIdx="1" presStyleCnt="3">
        <dgm:presLayoutVars>
          <dgm:bulletEnabled val="1"/>
        </dgm:presLayoutVars>
      </dgm:prSet>
      <dgm:spPr/>
    </dgm:pt>
    <dgm:pt modelId="{1355702E-C087-4B52-95D4-D38C3CC095CE}" type="pres">
      <dgm:prSet presAssocID="{7B78270D-EB34-463D-82BE-442147C998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EAA23A-BE91-48D5-9EF7-5FA466F23EBF}" type="pres">
      <dgm:prSet presAssocID="{7B78270D-EB34-463D-82BE-442147C9980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D522F0E-947D-4020-B8AD-8408A461EB43}" srcId="{7B78270D-EB34-463D-82BE-442147C99806}" destId="{52DD0064-E1A1-4C4D-B300-C314D96CCB1E}" srcOrd="1" destOrd="0" parTransId="{4BEB9DE3-EF4B-4D68-A104-6DA7BA567BB8}" sibTransId="{979623A1-FD60-4ABF-8788-8E7990BF80C1}"/>
    <dgm:cxn modelId="{35D21B12-0F5B-476E-A9B6-E1C567D2F218}" type="presOf" srcId="{BA24CD34-4B23-4805-8B62-751CB9EAFA39}" destId="{F2A933BA-61F6-4727-8EA6-FB2ACD25CF47}" srcOrd="0" destOrd="0" presId="urn:microsoft.com/office/officeart/2005/8/layout/vList2"/>
    <dgm:cxn modelId="{BA44F514-5583-4890-9C76-75AF8BA8492D}" type="presOf" srcId="{3B610D9C-3223-470E-9D47-D9780D819842}" destId="{F11EF530-1C96-43CD-9D9E-60A0EC4D0F5C}" srcOrd="0" destOrd="0" presId="urn:microsoft.com/office/officeart/2005/8/layout/vList2"/>
    <dgm:cxn modelId="{3065E61E-7EAC-4F0A-AC5A-67FC229E1F55}" srcId="{3B610D9C-3223-470E-9D47-D9780D819842}" destId="{BA24CD34-4B23-4805-8B62-751CB9EAFA39}" srcOrd="0" destOrd="0" parTransId="{9ED24661-268E-4815-BA33-5DF89C774178}" sibTransId="{4E08CA01-D643-4B3A-900F-2EE0EBADC8D7}"/>
    <dgm:cxn modelId="{E298F736-6169-45B7-A2AD-1331FEF9CF73}" srcId="{7B78270D-EB34-463D-82BE-442147C99806}" destId="{C6039FE4-637B-4EFF-97B5-88FD2EBA9C42}" srcOrd="0" destOrd="0" parTransId="{1F3C71B8-F4DA-4F74-B40B-8A371B51C4BE}" sibTransId="{C9D8F1F8-842C-400E-AA75-CDC25F9A35F3}"/>
    <dgm:cxn modelId="{9F45AD4B-14B0-4C22-9AE7-A46E66DCDAF6}" srcId="{3A1815AE-82BF-4918-89D2-EEC1E97689BA}" destId="{757BB20A-8976-4D41-99EF-B3EF5342518F}" srcOrd="0" destOrd="0" parTransId="{1C83BEBD-E45E-4E6A-9CF2-BD7F8057488D}" sibTransId="{45D481C2-9AA6-47BB-8779-5FA8852CC5FE}"/>
    <dgm:cxn modelId="{02F65A4C-68D6-4E04-B1AE-13BBA6A06F7B}" srcId="{3B610D9C-3223-470E-9D47-D9780D819842}" destId="{7B78270D-EB34-463D-82BE-442147C99806}" srcOrd="2" destOrd="0" parTransId="{29A32BAE-1484-45E1-983E-A6D2D21E06DF}" sibTransId="{2013E583-BFAF-46EE-A5CF-468995C3BAA4}"/>
    <dgm:cxn modelId="{5787B24D-A1BF-4E2C-8124-10C7014624EF}" srcId="{3A1815AE-82BF-4918-89D2-EEC1E97689BA}" destId="{CA8A458D-8862-4CD7-8662-8BAB6FC486BA}" srcOrd="1" destOrd="0" parTransId="{E9D93FB9-A3C2-4539-BFFC-3C41B5AC5727}" sibTransId="{ABBFD49D-ABB5-4050-9F11-C6EFEA5AE60F}"/>
    <dgm:cxn modelId="{58BA3356-B42B-4A8D-BB33-BA230E32AA44}" srcId="{3B610D9C-3223-470E-9D47-D9780D819842}" destId="{3A1815AE-82BF-4918-89D2-EEC1E97689BA}" srcOrd="1" destOrd="0" parTransId="{A7D4ECEC-435B-4B45-AE88-E61D57C02D44}" sibTransId="{AA648AF1-AC41-4C41-9BD4-E2FD4C96CDC2}"/>
    <dgm:cxn modelId="{69DE7F8C-77A1-4CE9-9417-E2A3BCBFC9A5}" srcId="{BA24CD34-4B23-4805-8B62-751CB9EAFA39}" destId="{CC1D4CC6-EBBE-4551-806C-7B5313410C31}" srcOrd="0" destOrd="0" parTransId="{0CDF418E-5F31-43D6-9ECD-BD229FFF6C55}" sibTransId="{2317BD3D-348C-4978-B9E2-F69B89E1E1BC}"/>
    <dgm:cxn modelId="{6E955790-FF6E-46A5-A91D-B551CA50B0FC}" srcId="{BA24CD34-4B23-4805-8B62-751CB9EAFA39}" destId="{B97367B0-FFB4-442D-87A6-FD85AF6981BC}" srcOrd="1" destOrd="0" parTransId="{BF416274-0B53-432B-A4EE-8DB196744352}" sibTransId="{6AC9F5F0-222B-44CC-9037-1F6B891D5B6D}"/>
    <dgm:cxn modelId="{EC52F3A0-60A3-45F7-A506-35DB0CA6A83E}" type="presOf" srcId="{CA8A458D-8862-4CD7-8662-8BAB6FC486BA}" destId="{EB9EBF11-7477-462D-9DB1-91F63DDE4EAE}" srcOrd="0" destOrd="1" presId="urn:microsoft.com/office/officeart/2005/8/layout/vList2"/>
    <dgm:cxn modelId="{09EC70AD-5AC6-4967-95E1-1E74275B1C07}" type="presOf" srcId="{7B78270D-EB34-463D-82BE-442147C99806}" destId="{1355702E-C087-4B52-95D4-D38C3CC095CE}" srcOrd="0" destOrd="0" presId="urn:microsoft.com/office/officeart/2005/8/layout/vList2"/>
    <dgm:cxn modelId="{7996D6AD-A4E7-4B18-A4E0-62F3083AACF6}" type="presOf" srcId="{CC1D4CC6-EBBE-4551-806C-7B5313410C31}" destId="{EC1E91F8-FED1-4317-9317-3D8446F07A94}" srcOrd="0" destOrd="0" presId="urn:microsoft.com/office/officeart/2005/8/layout/vList2"/>
    <dgm:cxn modelId="{604312B7-0DAD-4C39-8C45-F2ACB42CB8D2}" type="presOf" srcId="{3A1815AE-82BF-4918-89D2-EEC1E97689BA}" destId="{D007D011-E887-471D-A11C-B48A2BD30CA8}" srcOrd="0" destOrd="0" presId="urn:microsoft.com/office/officeart/2005/8/layout/vList2"/>
    <dgm:cxn modelId="{D67E75BB-6073-43A6-A607-2CCC4C6570FF}" type="presOf" srcId="{C6039FE4-637B-4EFF-97B5-88FD2EBA9C42}" destId="{64EAA23A-BE91-48D5-9EF7-5FA466F23EBF}" srcOrd="0" destOrd="0" presId="urn:microsoft.com/office/officeart/2005/8/layout/vList2"/>
    <dgm:cxn modelId="{D64CEFC3-ABE8-4C07-BEC6-04C97CAF5999}" type="presOf" srcId="{757BB20A-8976-4D41-99EF-B3EF5342518F}" destId="{EB9EBF11-7477-462D-9DB1-91F63DDE4EAE}" srcOrd="0" destOrd="0" presId="urn:microsoft.com/office/officeart/2005/8/layout/vList2"/>
    <dgm:cxn modelId="{376717E2-ACE5-4C35-8721-14487421DCB2}" type="presOf" srcId="{52DD0064-E1A1-4C4D-B300-C314D96CCB1E}" destId="{64EAA23A-BE91-48D5-9EF7-5FA466F23EBF}" srcOrd="0" destOrd="1" presId="urn:microsoft.com/office/officeart/2005/8/layout/vList2"/>
    <dgm:cxn modelId="{2439FBE8-8439-4D67-BA39-FF9E99ACC70A}" type="presOf" srcId="{B97367B0-FFB4-442D-87A6-FD85AF6981BC}" destId="{EC1E91F8-FED1-4317-9317-3D8446F07A94}" srcOrd="0" destOrd="1" presId="urn:microsoft.com/office/officeart/2005/8/layout/vList2"/>
    <dgm:cxn modelId="{E84153AF-29B9-459F-BA61-FB38587DD9F2}" type="presParOf" srcId="{F11EF530-1C96-43CD-9D9E-60A0EC4D0F5C}" destId="{F2A933BA-61F6-4727-8EA6-FB2ACD25CF47}" srcOrd="0" destOrd="0" presId="urn:microsoft.com/office/officeart/2005/8/layout/vList2"/>
    <dgm:cxn modelId="{815C1176-1855-4E0C-96E2-2E80AB3B23D5}" type="presParOf" srcId="{F11EF530-1C96-43CD-9D9E-60A0EC4D0F5C}" destId="{EC1E91F8-FED1-4317-9317-3D8446F07A94}" srcOrd="1" destOrd="0" presId="urn:microsoft.com/office/officeart/2005/8/layout/vList2"/>
    <dgm:cxn modelId="{6A714F0E-AE1F-4486-A346-E1A417D17344}" type="presParOf" srcId="{F11EF530-1C96-43CD-9D9E-60A0EC4D0F5C}" destId="{D007D011-E887-471D-A11C-B48A2BD30CA8}" srcOrd="2" destOrd="0" presId="urn:microsoft.com/office/officeart/2005/8/layout/vList2"/>
    <dgm:cxn modelId="{080DEF41-4572-494A-890C-69F396A08A88}" type="presParOf" srcId="{F11EF530-1C96-43CD-9D9E-60A0EC4D0F5C}" destId="{EB9EBF11-7477-462D-9DB1-91F63DDE4EAE}" srcOrd="3" destOrd="0" presId="urn:microsoft.com/office/officeart/2005/8/layout/vList2"/>
    <dgm:cxn modelId="{AB1F184B-1AFF-45E1-8D5E-1CF7E86547CA}" type="presParOf" srcId="{F11EF530-1C96-43CD-9D9E-60A0EC4D0F5C}" destId="{1355702E-C087-4B52-95D4-D38C3CC095CE}" srcOrd="4" destOrd="0" presId="urn:microsoft.com/office/officeart/2005/8/layout/vList2"/>
    <dgm:cxn modelId="{91F9135A-6461-40AA-9660-DE09233D2928}" type="presParOf" srcId="{F11EF530-1C96-43CD-9D9E-60A0EC4D0F5C}" destId="{64EAA23A-BE91-48D5-9EF7-5FA466F23E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896566-7ECF-43BF-8A58-B13CBCB7C342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5BD913-8845-4E44-AA2C-53849F7EC161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Board accepts public comments on proposed levy</a:t>
          </a:r>
        </a:p>
      </dgm:t>
    </dgm:pt>
    <dgm:pt modelId="{1B772E58-1A6A-4718-A76A-952ED547D8DC}" type="parTrans" cxnId="{3C896C14-03CE-43CB-9116-D0862275FD65}">
      <dgm:prSet/>
      <dgm:spPr/>
      <dgm:t>
        <a:bodyPr/>
        <a:lstStyle/>
        <a:p>
          <a:endParaRPr lang="en-US" sz="2400"/>
        </a:p>
      </dgm:t>
    </dgm:pt>
    <dgm:pt modelId="{B8B05023-DF4E-4161-9417-908CB730F2E2}" type="sibTrans" cxnId="{3C896C14-03CE-43CB-9116-D0862275FD65}">
      <dgm:prSet phldrT="1" phldr="0"/>
      <dgm:spPr/>
      <dgm:t>
        <a:bodyPr/>
        <a:lstStyle/>
        <a:p>
          <a:endParaRPr lang="en-US"/>
        </a:p>
      </dgm:t>
    </dgm:pt>
    <dgm:pt modelId="{6AB8827B-FB3F-483E-AD1F-94DB272E0FCD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Board certifies 2025 property tax levy</a:t>
          </a:r>
        </a:p>
      </dgm:t>
    </dgm:pt>
    <dgm:pt modelId="{25E6E8E9-9084-4B93-BA3D-1633AB4FA596}" type="parTrans" cxnId="{E0140164-C020-4191-BD19-64421EA58400}">
      <dgm:prSet/>
      <dgm:spPr/>
      <dgm:t>
        <a:bodyPr/>
        <a:lstStyle/>
        <a:p>
          <a:endParaRPr lang="en-US" sz="2400"/>
        </a:p>
      </dgm:t>
    </dgm:pt>
    <dgm:pt modelId="{E04BA66B-C807-4830-88C4-1F7A12878D33}" type="sibTrans" cxnId="{E0140164-C020-4191-BD19-64421EA58400}">
      <dgm:prSet phldrT="2" phldr="0"/>
      <dgm:spPr/>
      <dgm:t>
        <a:bodyPr/>
        <a:lstStyle/>
        <a:p>
          <a:endParaRPr lang="en-US"/>
        </a:p>
      </dgm:t>
    </dgm:pt>
    <dgm:pt modelId="{4CB8E40E-4D74-46C8-AD8E-9A49C6B36DBC}" type="pres">
      <dgm:prSet presAssocID="{3F896566-7ECF-43BF-8A58-B13CBCB7C342}" presName="CompostProcess" presStyleCnt="0">
        <dgm:presLayoutVars>
          <dgm:dir/>
          <dgm:resizeHandles val="exact"/>
        </dgm:presLayoutVars>
      </dgm:prSet>
      <dgm:spPr/>
    </dgm:pt>
    <dgm:pt modelId="{09F785A6-206F-46D6-8FE1-84389C282A55}" type="pres">
      <dgm:prSet presAssocID="{3F896566-7ECF-43BF-8A58-B13CBCB7C342}" presName="arrow" presStyleLbl="bgShp" presStyleIdx="0" presStyleCnt="1"/>
      <dgm:spPr>
        <a:noFill/>
        <a:ln>
          <a:solidFill>
            <a:schemeClr val="tx1"/>
          </a:solidFill>
        </a:ln>
      </dgm:spPr>
    </dgm:pt>
    <dgm:pt modelId="{C8725E13-281A-4160-BB25-874D7A310CC5}" type="pres">
      <dgm:prSet presAssocID="{3F896566-7ECF-43BF-8A58-B13CBCB7C342}" presName="linearProcess" presStyleCnt="0"/>
      <dgm:spPr/>
    </dgm:pt>
    <dgm:pt modelId="{EEA1DDA7-579F-4D0D-A64A-40996905510E}" type="pres">
      <dgm:prSet presAssocID="{D65BD913-8845-4E44-AA2C-53849F7EC161}" presName="textNode" presStyleLbl="node1" presStyleIdx="0" presStyleCnt="2">
        <dgm:presLayoutVars>
          <dgm:bulletEnabled val="1"/>
        </dgm:presLayoutVars>
      </dgm:prSet>
      <dgm:spPr/>
    </dgm:pt>
    <dgm:pt modelId="{274F52A7-D13B-4924-94A3-95DC5DEE32A1}" type="pres">
      <dgm:prSet presAssocID="{B8B05023-DF4E-4161-9417-908CB730F2E2}" presName="sibTrans" presStyleCnt="0"/>
      <dgm:spPr/>
    </dgm:pt>
    <dgm:pt modelId="{ED622DB2-5CA8-4AA3-A212-9AD0DF57ECC3}" type="pres">
      <dgm:prSet presAssocID="{6AB8827B-FB3F-483E-AD1F-94DB272E0FCD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3C896C14-03CE-43CB-9116-D0862275FD65}" srcId="{3F896566-7ECF-43BF-8A58-B13CBCB7C342}" destId="{D65BD913-8845-4E44-AA2C-53849F7EC161}" srcOrd="0" destOrd="0" parTransId="{1B772E58-1A6A-4718-A76A-952ED547D8DC}" sibTransId="{B8B05023-DF4E-4161-9417-908CB730F2E2}"/>
    <dgm:cxn modelId="{521F821A-8D87-43EC-A3C7-8D1DDA517E43}" type="presOf" srcId="{D65BD913-8845-4E44-AA2C-53849F7EC161}" destId="{EEA1DDA7-579F-4D0D-A64A-40996905510E}" srcOrd="0" destOrd="0" presId="urn:microsoft.com/office/officeart/2005/8/layout/hProcess9"/>
    <dgm:cxn modelId="{5804F523-BF9C-4999-AB38-FF5B6A76F682}" type="presOf" srcId="{6AB8827B-FB3F-483E-AD1F-94DB272E0FCD}" destId="{ED622DB2-5CA8-4AA3-A212-9AD0DF57ECC3}" srcOrd="0" destOrd="0" presId="urn:microsoft.com/office/officeart/2005/8/layout/hProcess9"/>
    <dgm:cxn modelId="{E0140164-C020-4191-BD19-64421EA58400}" srcId="{3F896566-7ECF-43BF-8A58-B13CBCB7C342}" destId="{6AB8827B-FB3F-483E-AD1F-94DB272E0FCD}" srcOrd="1" destOrd="0" parTransId="{25E6E8E9-9084-4B93-BA3D-1633AB4FA596}" sibTransId="{E04BA66B-C807-4830-88C4-1F7A12878D33}"/>
    <dgm:cxn modelId="{48C5F5EE-C521-4FF0-84E7-839C697504DD}" type="presOf" srcId="{3F896566-7ECF-43BF-8A58-B13CBCB7C342}" destId="{4CB8E40E-4D74-46C8-AD8E-9A49C6B36DBC}" srcOrd="0" destOrd="0" presId="urn:microsoft.com/office/officeart/2005/8/layout/hProcess9"/>
    <dgm:cxn modelId="{5AC0D5F2-5D75-4967-9573-94B380F04EC9}" type="presParOf" srcId="{4CB8E40E-4D74-46C8-AD8E-9A49C6B36DBC}" destId="{09F785A6-206F-46D6-8FE1-84389C282A55}" srcOrd="0" destOrd="0" presId="urn:microsoft.com/office/officeart/2005/8/layout/hProcess9"/>
    <dgm:cxn modelId="{8655E8F7-A495-45D1-B577-AF776223715A}" type="presParOf" srcId="{4CB8E40E-4D74-46C8-AD8E-9A49C6B36DBC}" destId="{C8725E13-281A-4160-BB25-874D7A310CC5}" srcOrd="1" destOrd="0" presId="urn:microsoft.com/office/officeart/2005/8/layout/hProcess9"/>
    <dgm:cxn modelId="{7AACAF15-F7DD-4BD9-B555-AE2DE1AA3CA9}" type="presParOf" srcId="{C8725E13-281A-4160-BB25-874D7A310CC5}" destId="{EEA1DDA7-579F-4D0D-A64A-40996905510E}" srcOrd="0" destOrd="0" presId="urn:microsoft.com/office/officeart/2005/8/layout/hProcess9"/>
    <dgm:cxn modelId="{00BFCB59-3131-4CB0-B706-56FC51998531}" type="presParOf" srcId="{C8725E13-281A-4160-BB25-874D7A310CC5}" destId="{274F52A7-D13B-4924-94A3-95DC5DEE32A1}" srcOrd="1" destOrd="0" presId="urn:microsoft.com/office/officeart/2005/8/layout/hProcess9"/>
    <dgm:cxn modelId="{56F2C59A-F7A7-404C-B125-D83C2FB7B39F}" type="presParOf" srcId="{C8725E13-281A-4160-BB25-874D7A310CC5}" destId="{ED622DB2-5CA8-4AA3-A212-9AD0DF57ECC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25FA9-47B2-4314-8A93-23A40F67FC39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011F3D-8758-47EA-BE5D-9552E8AA8405}">
      <dgm:prSet custT="1"/>
      <dgm:spPr/>
      <dgm:t>
        <a:bodyPr/>
        <a:lstStyle/>
        <a:p>
          <a:r>
            <a:rPr lang="en-US" sz="2400" dirty="0"/>
            <a:t>According to MN Department of Education (MDE):</a:t>
          </a:r>
        </a:p>
      </dgm:t>
    </dgm:pt>
    <dgm:pt modelId="{679B761A-2E4C-4A32-8CFB-057E79C571B9}" type="parTrans" cxnId="{31E28CA0-7A21-4A85-9131-58DDEE972E21}">
      <dgm:prSet/>
      <dgm:spPr/>
      <dgm:t>
        <a:bodyPr/>
        <a:lstStyle/>
        <a:p>
          <a:endParaRPr lang="en-US"/>
        </a:p>
      </dgm:t>
    </dgm:pt>
    <dgm:pt modelId="{98822A9B-CF08-4150-AC23-6FB5B29C881C}" type="sibTrans" cxnId="{31E28CA0-7A21-4A85-9131-58DDEE972E21}">
      <dgm:prSet/>
      <dgm:spPr/>
      <dgm:t>
        <a:bodyPr/>
        <a:lstStyle/>
        <a:p>
          <a:endParaRPr lang="en-US"/>
        </a:p>
      </dgm:t>
    </dgm:pt>
    <dgm:pt modelId="{0FF8CB2B-AC47-4CB1-A192-D7811F53CC6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dirty="0"/>
            <a:t>FY 2023 costs of providing programs were underfunded statewide by $726 million</a:t>
          </a:r>
        </a:p>
      </dgm:t>
    </dgm:pt>
    <dgm:pt modelId="{41A2D4D3-8EE9-4EC8-A65C-D5BA0B87061C}" type="parTrans" cxnId="{E513721B-12D8-4A70-AFAA-EAB677C93A3E}">
      <dgm:prSet/>
      <dgm:spPr/>
      <dgm:t>
        <a:bodyPr/>
        <a:lstStyle/>
        <a:p>
          <a:endParaRPr lang="en-US"/>
        </a:p>
      </dgm:t>
    </dgm:pt>
    <dgm:pt modelId="{FBD7ED0E-8F5E-4F2D-8EC4-1EECD49CA259}" type="sibTrans" cxnId="{E513721B-12D8-4A70-AFAA-EAB677C93A3E}">
      <dgm:prSet/>
      <dgm:spPr/>
      <dgm:t>
        <a:bodyPr/>
        <a:lstStyle/>
        <a:p>
          <a:endParaRPr lang="en-US"/>
        </a:p>
      </dgm:t>
    </dgm:pt>
    <dgm:pt modelId="{CD7D2417-C523-44E9-B390-AF94467CBD7D}">
      <dgm:prSet custT="1"/>
      <dgm:spPr>
        <a:solidFill>
          <a:prstClr val="white">
            <a:alpha val="90000"/>
          </a:prstClr>
        </a:solidFill>
        <a:ln w="12700" cap="flat" cmpd="sng" algn="ctr">
          <a:solidFill>
            <a:srgbClr val="152E5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prstClr val="white"/>
          </a:contourClr>
        </a:sp3d>
      </dgm:spPr>
      <dgm:t>
        <a:bodyPr spcFirstLastPara="0" vert="horz" wrap="square" lIns="92456" tIns="16510" rIns="92456" bIns="16510" numCol="1" spcCol="1270" anchor="ctr" anchorCtr="0"/>
        <a:lstStyle/>
        <a:p>
          <a:r>
            <a:rPr lang="en-US" sz="2000" dirty="0"/>
            <a:t>Even with recent funding, costs will be underfunded by $455 million statewide by FY 2027</a:t>
          </a:r>
        </a:p>
      </dgm:t>
    </dgm:pt>
    <dgm:pt modelId="{C5843E71-E2F9-4963-8983-DDA1C1A3F763}" type="parTrans" cxnId="{FE90B559-6C17-4BA2-992D-374217879856}">
      <dgm:prSet/>
      <dgm:spPr/>
      <dgm:t>
        <a:bodyPr/>
        <a:lstStyle/>
        <a:p>
          <a:endParaRPr lang="en-US"/>
        </a:p>
      </dgm:t>
    </dgm:pt>
    <dgm:pt modelId="{8302F4F6-3416-4AB1-906C-298772E72393}" type="sibTrans" cxnId="{FE90B559-6C17-4BA2-992D-374217879856}">
      <dgm:prSet/>
      <dgm:spPr/>
      <dgm:t>
        <a:bodyPr/>
        <a:lstStyle/>
        <a:p>
          <a:endParaRPr lang="en-US"/>
        </a:p>
      </dgm:t>
    </dgm:pt>
    <dgm:pt modelId="{7A56A239-9D58-4E37-9774-BA41B610BCD2}">
      <dgm:prSet custT="1"/>
      <dgm:spPr/>
      <dgm:t>
        <a:bodyPr/>
        <a:lstStyle/>
        <a:p>
          <a:r>
            <a:rPr lang="en-US" sz="2400" dirty="0"/>
            <a:t>Primary options to bridge funding gap are to cut regular program budgets or increase referendum revenue, most districts have done both</a:t>
          </a:r>
        </a:p>
      </dgm:t>
    </dgm:pt>
    <dgm:pt modelId="{77C648FA-731C-46E2-BC97-AA2AAD871B09}" type="parTrans" cxnId="{43146130-D34E-4390-9626-4C38F099D97B}">
      <dgm:prSet/>
      <dgm:spPr/>
      <dgm:t>
        <a:bodyPr/>
        <a:lstStyle/>
        <a:p>
          <a:endParaRPr lang="en-US"/>
        </a:p>
      </dgm:t>
    </dgm:pt>
    <dgm:pt modelId="{FAEC8FA2-23CA-44D0-92AC-1656DC4DF4F8}" type="sibTrans" cxnId="{43146130-D34E-4390-9626-4C38F099D97B}">
      <dgm:prSet/>
      <dgm:spPr/>
      <dgm:t>
        <a:bodyPr/>
        <a:lstStyle/>
        <a:p>
          <a:endParaRPr lang="en-US"/>
        </a:p>
      </dgm:t>
    </dgm:pt>
    <dgm:pt modelId="{E58AE136-0CDD-4743-9266-51A52F633405}" type="pres">
      <dgm:prSet presAssocID="{05825FA9-47B2-4314-8A93-23A40F67FC39}" presName="Name0" presStyleCnt="0">
        <dgm:presLayoutVars>
          <dgm:dir/>
          <dgm:animLvl val="lvl"/>
          <dgm:resizeHandles val="exact"/>
        </dgm:presLayoutVars>
      </dgm:prSet>
      <dgm:spPr/>
    </dgm:pt>
    <dgm:pt modelId="{A5305B0E-9D47-4152-9025-28DD1CDA6B96}" type="pres">
      <dgm:prSet presAssocID="{7A56A239-9D58-4E37-9774-BA41B610BCD2}" presName="boxAndChildren" presStyleCnt="0"/>
      <dgm:spPr/>
    </dgm:pt>
    <dgm:pt modelId="{459778AB-505F-4600-8406-D85D223FC6F4}" type="pres">
      <dgm:prSet presAssocID="{7A56A239-9D58-4E37-9774-BA41B610BCD2}" presName="parentTextBox" presStyleLbl="node1" presStyleIdx="0" presStyleCnt="2" custScaleY="51782"/>
      <dgm:spPr/>
    </dgm:pt>
    <dgm:pt modelId="{216295D2-18DA-43BF-AA84-10188B91AA78}" type="pres">
      <dgm:prSet presAssocID="{98822A9B-CF08-4150-AC23-6FB5B29C881C}" presName="sp" presStyleCnt="0"/>
      <dgm:spPr/>
    </dgm:pt>
    <dgm:pt modelId="{7170196B-FBD5-44CE-849D-DF17B7B70410}" type="pres">
      <dgm:prSet presAssocID="{87011F3D-8758-47EA-BE5D-9552E8AA8405}" presName="arrowAndChildren" presStyleCnt="0"/>
      <dgm:spPr/>
    </dgm:pt>
    <dgm:pt modelId="{3A4ECDC5-1C3F-40B6-A621-CA1025EAD1B5}" type="pres">
      <dgm:prSet presAssocID="{87011F3D-8758-47EA-BE5D-9552E8AA8405}" presName="parentTextArrow" presStyleLbl="node1" presStyleIdx="0" presStyleCnt="2"/>
      <dgm:spPr/>
    </dgm:pt>
    <dgm:pt modelId="{7B6199AB-8EDA-4D98-8EF6-233E6D2B6001}" type="pres">
      <dgm:prSet presAssocID="{87011F3D-8758-47EA-BE5D-9552E8AA8405}" presName="arrow" presStyleLbl="node1" presStyleIdx="1" presStyleCnt="2"/>
      <dgm:spPr/>
    </dgm:pt>
    <dgm:pt modelId="{ADB0AA81-735A-43F7-95A8-1A063F4CEF25}" type="pres">
      <dgm:prSet presAssocID="{87011F3D-8758-47EA-BE5D-9552E8AA8405}" presName="descendantArrow" presStyleCnt="0"/>
      <dgm:spPr/>
    </dgm:pt>
    <dgm:pt modelId="{66BBF7E3-8A68-4205-820F-B21983BF617D}" type="pres">
      <dgm:prSet presAssocID="{0FF8CB2B-AC47-4CB1-A192-D7811F53CC65}" presName="childTextArrow" presStyleLbl="fgAccFollowNode1" presStyleIdx="0" presStyleCnt="2" custScaleY="133201" custLinFactNeighborY="-16405">
        <dgm:presLayoutVars>
          <dgm:bulletEnabled val="1"/>
        </dgm:presLayoutVars>
      </dgm:prSet>
      <dgm:spPr/>
    </dgm:pt>
    <dgm:pt modelId="{F91A9D8E-4E1D-411B-AA9C-2244B2B83567}" type="pres">
      <dgm:prSet presAssocID="{CD7D2417-C523-44E9-B390-AF94467CBD7D}" presName="childTextArrow" presStyleLbl="fgAccFollowNode1" presStyleIdx="1" presStyleCnt="2" custScaleY="132732" custLinFactNeighborY="-16405">
        <dgm:presLayoutVars>
          <dgm:bulletEnabled val="1"/>
        </dgm:presLayoutVars>
      </dgm:prSet>
      <dgm:spPr>
        <a:xfrm>
          <a:off x="3455193" y="674641"/>
          <a:ext cx="3455193" cy="573934"/>
        </a:xfrm>
        <a:prstGeom prst="rect">
          <a:avLst/>
        </a:prstGeom>
      </dgm:spPr>
    </dgm:pt>
  </dgm:ptLst>
  <dgm:cxnLst>
    <dgm:cxn modelId="{E513721B-12D8-4A70-AFAA-EAB677C93A3E}" srcId="{87011F3D-8758-47EA-BE5D-9552E8AA8405}" destId="{0FF8CB2B-AC47-4CB1-A192-D7811F53CC65}" srcOrd="0" destOrd="0" parTransId="{41A2D4D3-8EE9-4EC8-A65C-D5BA0B87061C}" sibTransId="{FBD7ED0E-8F5E-4F2D-8EC4-1EECD49CA259}"/>
    <dgm:cxn modelId="{43146130-D34E-4390-9626-4C38F099D97B}" srcId="{05825FA9-47B2-4314-8A93-23A40F67FC39}" destId="{7A56A239-9D58-4E37-9774-BA41B610BCD2}" srcOrd="1" destOrd="0" parTransId="{77C648FA-731C-46E2-BC97-AA2AAD871B09}" sibTransId="{FAEC8FA2-23CA-44D0-92AC-1656DC4DF4F8}"/>
    <dgm:cxn modelId="{FE90B559-6C17-4BA2-992D-374217879856}" srcId="{87011F3D-8758-47EA-BE5D-9552E8AA8405}" destId="{CD7D2417-C523-44E9-B390-AF94467CBD7D}" srcOrd="1" destOrd="0" parTransId="{C5843E71-E2F9-4963-8983-DDA1C1A3F763}" sibTransId="{8302F4F6-3416-4AB1-906C-298772E72393}"/>
    <dgm:cxn modelId="{99989D88-3871-4011-94E1-CB9B762C46D7}" type="presOf" srcId="{CD7D2417-C523-44E9-B390-AF94467CBD7D}" destId="{F91A9D8E-4E1D-411B-AA9C-2244B2B83567}" srcOrd="0" destOrd="0" presId="urn:microsoft.com/office/officeart/2005/8/layout/process4"/>
    <dgm:cxn modelId="{31E28CA0-7A21-4A85-9131-58DDEE972E21}" srcId="{05825FA9-47B2-4314-8A93-23A40F67FC39}" destId="{87011F3D-8758-47EA-BE5D-9552E8AA8405}" srcOrd="0" destOrd="0" parTransId="{679B761A-2E4C-4A32-8CFB-057E79C571B9}" sibTransId="{98822A9B-CF08-4150-AC23-6FB5B29C881C}"/>
    <dgm:cxn modelId="{53B0C7A3-C210-4F6F-A19F-2C56DEB4AFF6}" type="presOf" srcId="{87011F3D-8758-47EA-BE5D-9552E8AA8405}" destId="{3A4ECDC5-1C3F-40B6-A621-CA1025EAD1B5}" srcOrd="0" destOrd="0" presId="urn:microsoft.com/office/officeart/2005/8/layout/process4"/>
    <dgm:cxn modelId="{25BDC2BE-020F-4193-9A94-CB3977B9BE6D}" type="presOf" srcId="{0FF8CB2B-AC47-4CB1-A192-D7811F53CC65}" destId="{66BBF7E3-8A68-4205-820F-B21983BF617D}" srcOrd="0" destOrd="0" presId="urn:microsoft.com/office/officeart/2005/8/layout/process4"/>
    <dgm:cxn modelId="{3CDB48E5-7741-4301-BF7F-A8F82E2A6C09}" type="presOf" srcId="{7A56A239-9D58-4E37-9774-BA41B610BCD2}" destId="{459778AB-505F-4600-8406-D85D223FC6F4}" srcOrd="0" destOrd="0" presId="urn:microsoft.com/office/officeart/2005/8/layout/process4"/>
    <dgm:cxn modelId="{F8761FFC-C3E2-4F11-8E1D-2F6F51A3DFF6}" type="presOf" srcId="{05825FA9-47B2-4314-8A93-23A40F67FC39}" destId="{E58AE136-0CDD-4743-9266-51A52F633405}" srcOrd="0" destOrd="0" presId="urn:microsoft.com/office/officeart/2005/8/layout/process4"/>
    <dgm:cxn modelId="{F64EC2FF-C4CE-4EBA-A324-BE192FE6E109}" type="presOf" srcId="{87011F3D-8758-47EA-BE5D-9552E8AA8405}" destId="{7B6199AB-8EDA-4D98-8EF6-233E6D2B6001}" srcOrd="1" destOrd="0" presId="urn:microsoft.com/office/officeart/2005/8/layout/process4"/>
    <dgm:cxn modelId="{6EAB98EE-9DAC-4AC3-822B-9BEAD218DE40}" type="presParOf" srcId="{E58AE136-0CDD-4743-9266-51A52F633405}" destId="{A5305B0E-9D47-4152-9025-28DD1CDA6B96}" srcOrd="0" destOrd="0" presId="urn:microsoft.com/office/officeart/2005/8/layout/process4"/>
    <dgm:cxn modelId="{A592CE06-8CBB-46FA-828C-A05008585233}" type="presParOf" srcId="{A5305B0E-9D47-4152-9025-28DD1CDA6B96}" destId="{459778AB-505F-4600-8406-D85D223FC6F4}" srcOrd="0" destOrd="0" presId="urn:microsoft.com/office/officeart/2005/8/layout/process4"/>
    <dgm:cxn modelId="{A9948418-57D6-49B7-8A4D-8010097E0989}" type="presParOf" srcId="{E58AE136-0CDD-4743-9266-51A52F633405}" destId="{216295D2-18DA-43BF-AA84-10188B91AA78}" srcOrd="1" destOrd="0" presId="urn:microsoft.com/office/officeart/2005/8/layout/process4"/>
    <dgm:cxn modelId="{62BA7D1E-3B46-433A-86D9-9B8983BAF57E}" type="presParOf" srcId="{E58AE136-0CDD-4743-9266-51A52F633405}" destId="{7170196B-FBD5-44CE-849D-DF17B7B70410}" srcOrd="2" destOrd="0" presId="urn:microsoft.com/office/officeart/2005/8/layout/process4"/>
    <dgm:cxn modelId="{FB8A0DAC-F54A-4538-A6FF-54F46EA4381B}" type="presParOf" srcId="{7170196B-FBD5-44CE-849D-DF17B7B70410}" destId="{3A4ECDC5-1C3F-40B6-A621-CA1025EAD1B5}" srcOrd="0" destOrd="0" presId="urn:microsoft.com/office/officeart/2005/8/layout/process4"/>
    <dgm:cxn modelId="{145F6441-A020-425D-99AC-57D0C3BF0130}" type="presParOf" srcId="{7170196B-FBD5-44CE-849D-DF17B7B70410}" destId="{7B6199AB-8EDA-4D98-8EF6-233E6D2B6001}" srcOrd="1" destOrd="0" presId="urn:microsoft.com/office/officeart/2005/8/layout/process4"/>
    <dgm:cxn modelId="{F9978D11-E780-4CD0-9296-25A9220F05A7}" type="presParOf" srcId="{7170196B-FBD5-44CE-849D-DF17B7B70410}" destId="{ADB0AA81-735A-43F7-95A8-1A063F4CEF25}" srcOrd="2" destOrd="0" presId="urn:microsoft.com/office/officeart/2005/8/layout/process4"/>
    <dgm:cxn modelId="{D5D10B70-7622-42B7-A79A-5000EFBA9A59}" type="presParOf" srcId="{ADB0AA81-735A-43F7-95A8-1A063F4CEF25}" destId="{66BBF7E3-8A68-4205-820F-B21983BF617D}" srcOrd="0" destOrd="0" presId="urn:microsoft.com/office/officeart/2005/8/layout/process4"/>
    <dgm:cxn modelId="{36CBE00F-F50D-4A85-B55B-407A844F51FE}" type="presParOf" srcId="{ADB0AA81-735A-43F7-95A8-1A063F4CEF25}" destId="{F91A9D8E-4E1D-411B-AA9C-2244B2B8356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38B14-6003-4720-A9AE-29B4B91BCCE0}" type="doc">
      <dgm:prSet loTypeId="urn:microsoft.com/office/officeart/2005/8/layout/vList4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15EDEE-5AB6-45AC-9396-2A4518FAFA73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Tax levy is based on many state-determined formulas plus voter approved referendums</a:t>
          </a:r>
        </a:p>
      </dgm:t>
    </dgm:pt>
    <dgm:pt modelId="{51B38DCA-32B4-4C47-B594-93B1D1AD572B}" type="parTrans" cxnId="{62966CC1-5F22-4BEC-8D68-E10D6A3CA075}">
      <dgm:prSet/>
      <dgm:spPr/>
      <dgm:t>
        <a:bodyPr/>
        <a:lstStyle/>
        <a:p>
          <a:endParaRPr lang="en-US" sz="2400"/>
        </a:p>
      </dgm:t>
    </dgm:pt>
    <dgm:pt modelId="{55FAAA1E-9651-4A18-BF9E-84F492416213}" type="sibTrans" cxnId="{62966CC1-5F22-4BEC-8D68-E10D6A3CA075}">
      <dgm:prSet phldrT="1" phldr="0"/>
      <dgm:spPr/>
    </dgm:pt>
    <dgm:pt modelId="{62C8DFA3-BA7E-41B2-B8D3-1634ADD0F89A}">
      <dgm:prSet custT="1"/>
      <dgm:spPr>
        <a:solidFill>
          <a:schemeClr val="accent6"/>
        </a:solidFill>
      </dgm:spPr>
      <dgm:t>
        <a:bodyPr/>
        <a:lstStyle/>
        <a:p>
          <a:r>
            <a:rPr lang="en-US" sz="2400"/>
            <a:t>Some increases in tax levies are revenue neutral, offset by reductions in state aid</a:t>
          </a:r>
        </a:p>
      </dgm:t>
    </dgm:pt>
    <dgm:pt modelId="{BED36DA0-2A5C-46EA-94D0-3568CEFA644C}" type="parTrans" cxnId="{6F260117-98BA-4855-BF3E-E01B36F18D2A}">
      <dgm:prSet/>
      <dgm:spPr/>
      <dgm:t>
        <a:bodyPr/>
        <a:lstStyle/>
        <a:p>
          <a:endParaRPr lang="en-US" sz="2400"/>
        </a:p>
      </dgm:t>
    </dgm:pt>
    <dgm:pt modelId="{4914D8DC-5E86-4561-B441-ED4B72F47674}" type="sibTrans" cxnId="{6F260117-98BA-4855-BF3E-E01B36F18D2A}">
      <dgm:prSet phldrT="2" phldr="0"/>
      <dgm:spPr/>
    </dgm:pt>
    <dgm:pt modelId="{07CD4CFC-677E-45EF-B37C-83B99A79F811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b="0" i="1" u="sng" dirty="0"/>
            <a:t>Expenditure budget is limited</a:t>
          </a:r>
          <a:r>
            <a:rPr lang="en-US" sz="2400" b="0" dirty="0"/>
            <a:t> </a:t>
          </a:r>
          <a:r>
            <a:rPr lang="en-US" sz="2400" dirty="0"/>
            <a:t>by state-set revenue formulas, voter-approved levies &amp; fund balance</a:t>
          </a:r>
        </a:p>
      </dgm:t>
    </dgm:pt>
    <dgm:pt modelId="{5824C8D7-D44C-42E6-8DEF-EBE49D010264}" type="parTrans" cxnId="{DF5310A6-8977-49B0-A53E-4C5E67ECA32F}">
      <dgm:prSet/>
      <dgm:spPr/>
      <dgm:t>
        <a:bodyPr/>
        <a:lstStyle/>
        <a:p>
          <a:endParaRPr lang="en-US" sz="2400"/>
        </a:p>
      </dgm:t>
    </dgm:pt>
    <dgm:pt modelId="{6B15D869-E23A-4C42-A6B0-B7AB44E59CD7}" type="sibTrans" cxnId="{DF5310A6-8977-49B0-A53E-4C5E67ECA32F}">
      <dgm:prSet phldrT="3" phldr="0"/>
      <dgm:spPr/>
    </dgm:pt>
    <dgm:pt modelId="{13933A64-62EA-480F-B172-6A69EEBFDA02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An increase in school taxes </a:t>
          </a:r>
          <a:r>
            <a:rPr lang="en-US" sz="2400" u="sng" dirty="0"/>
            <a:t>does not</a:t>
          </a:r>
          <a:r>
            <a:rPr lang="en-US" sz="2400" u="none" dirty="0"/>
            <a:t> </a:t>
          </a:r>
          <a:r>
            <a:rPr lang="en-US" sz="2400" dirty="0"/>
            <a:t>always correlate to an equal increase in budget</a:t>
          </a:r>
        </a:p>
      </dgm:t>
    </dgm:pt>
    <dgm:pt modelId="{D7AF1E27-663A-4820-83EC-DF0424AF4E3F}" type="parTrans" cxnId="{97DA6DD2-5289-4E7F-9A04-9B2939A5D7EB}">
      <dgm:prSet/>
      <dgm:spPr/>
      <dgm:t>
        <a:bodyPr/>
        <a:lstStyle/>
        <a:p>
          <a:endParaRPr lang="en-US" sz="2400"/>
        </a:p>
      </dgm:t>
    </dgm:pt>
    <dgm:pt modelId="{7E41CF7A-0613-44E1-B257-AF3D27195246}" type="sibTrans" cxnId="{97DA6DD2-5289-4E7F-9A04-9B2939A5D7EB}">
      <dgm:prSet phldrT="4" phldr="0"/>
      <dgm:spPr/>
    </dgm:pt>
    <dgm:pt modelId="{9D289004-F747-4C33-859D-23808C4925C5}" type="pres">
      <dgm:prSet presAssocID="{FA038B14-6003-4720-A9AE-29B4B91BCCE0}" presName="linear" presStyleCnt="0">
        <dgm:presLayoutVars>
          <dgm:dir/>
          <dgm:resizeHandles val="exact"/>
        </dgm:presLayoutVars>
      </dgm:prSet>
      <dgm:spPr/>
    </dgm:pt>
    <dgm:pt modelId="{6DD2CDB1-42C8-4FFD-8A69-5ACCBCA74857}" type="pres">
      <dgm:prSet presAssocID="{6115EDEE-5AB6-45AC-9396-2A4518FAFA73}" presName="comp" presStyleCnt="0"/>
      <dgm:spPr/>
    </dgm:pt>
    <dgm:pt modelId="{67664525-8667-4B86-99CE-C3FE7E492EDB}" type="pres">
      <dgm:prSet presAssocID="{6115EDEE-5AB6-45AC-9396-2A4518FAFA73}" presName="box" presStyleLbl="node1" presStyleIdx="0" presStyleCnt="4"/>
      <dgm:spPr/>
    </dgm:pt>
    <dgm:pt modelId="{27389824-D754-4E89-8235-4B17232E6B26}" type="pres">
      <dgm:prSet presAssocID="{6115EDEE-5AB6-45AC-9396-2A4518FAFA73}" presName="img" presStyleLbl="fgImgPlace1" presStyleIdx="0" presStyleCnt="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 on a notebook"/>
        </a:ext>
      </dgm:extLst>
    </dgm:pt>
    <dgm:pt modelId="{7272568A-2833-495A-A709-1B6DE94B642F}" type="pres">
      <dgm:prSet presAssocID="{6115EDEE-5AB6-45AC-9396-2A4518FAFA73}" presName="text" presStyleLbl="node1" presStyleIdx="0" presStyleCnt="4">
        <dgm:presLayoutVars>
          <dgm:bulletEnabled val="1"/>
        </dgm:presLayoutVars>
      </dgm:prSet>
      <dgm:spPr/>
    </dgm:pt>
    <dgm:pt modelId="{DA5841D6-9C86-4AC5-A3B7-FBDEC2ED1FFA}" type="pres">
      <dgm:prSet presAssocID="{55FAAA1E-9651-4A18-BF9E-84F492416213}" presName="spacer" presStyleCnt="0"/>
      <dgm:spPr/>
    </dgm:pt>
    <dgm:pt modelId="{6BB340BD-80B2-435E-AE8E-1BFC58E9AD4F}" type="pres">
      <dgm:prSet presAssocID="{62C8DFA3-BA7E-41B2-B8D3-1634ADD0F89A}" presName="comp" presStyleCnt="0"/>
      <dgm:spPr/>
    </dgm:pt>
    <dgm:pt modelId="{CD1D4D72-0620-4D78-9A0E-144BCAEF48C3}" type="pres">
      <dgm:prSet presAssocID="{62C8DFA3-BA7E-41B2-B8D3-1634ADD0F89A}" presName="box" presStyleLbl="node1" presStyleIdx="1" presStyleCnt="4"/>
      <dgm:spPr/>
    </dgm:pt>
    <dgm:pt modelId="{450826FD-C8A6-495F-9A82-BE7C930F9265}" type="pres">
      <dgm:prSet presAssocID="{62C8DFA3-BA7E-41B2-B8D3-1634ADD0F89A}" presName="img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0" b="11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on blue background"/>
        </a:ext>
      </dgm:extLst>
    </dgm:pt>
    <dgm:pt modelId="{9E321236-7877-498A-A888-7D5CE47E76ED}" type="pres">
      <dgm:prSet presAssocID="{62C8DFA3-BA7E-41B2-B8D3-1634ADD0F89A}" presName="text" presStyleLbl="node1" presStyleIdx="1" presStyleCnt="4">
        <dgm:presLayoutVars>
          <dgm:bulletEnabled val="1"/>
        </dgm:presLayoutVars>
      </dgm:prSet>
      <dgm:spPr/>
    </dgm:pt>
    <dgm:pt modelId="{86ABC962-BE64-4E4E-9943-2D4A58A15263}" type="pres">
      <dgm:prSet presAssocID="{4914D8DC-5E86-4561-B441-ED4B72F47674}" presName="spacer" presStyleCnt="0"/>
      <dgm:spPr/>
    </dgm:pt>
    <dgm:pt modelId="{00A252D7-A776-4D4C-9441-E1BF3B3A9B8D}" type="pres">
      <dgm:prSet presAssocID="{07CD4CFC-677E-45EF-B37C-83B99A79F811}" presName="comp" presStyleCnt="0"/>
      <dgm:spPr/>
    </dgm:pt>
    <dgm:pt modelId="{2FD2B028-7114-41A5-AB7E-35B5278A47EC}" type="pres">
      <dgm:prSet presAssocID="{07CD4CFC-677E-45EF-B37C-83B99A79F811}" presName="box" presStyleLbl="node1" presStyleIdx="2" presStyleCnt="4"/>
      <dgm:spPr/>
    </dgm:pt>
    <dgm:pt modelId="{607C9DC8-F85C-43C9-8646-7279759BD18A}" type="pres">
      <dgm:prSet presAssocID="{07CD4CFC-677E-45EF-B37C-83B99A79F811}" presName="img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fferent sizes of piggybanks in pastel colors"/>
        </a:ext>
      </dgm:extLst>
    </dgm:pt>
    <dgm:pt modelId="{5909F6F9-5F7C-4DD0-96D4-4BFC57CBB9CB}" type="pres">
      <dgm:prSet presAssocID="{07CD4CFC-677E-45EF-B37C-83B99A79F811}" presName="text" presStyleLbl="node1" presStyleIdx="2" presStyleCnt="4">
        <dgm:presLayoutVars>
          <dgm:bulletEnabled val="1"/>
        </dgm:presLayoutVars>
      </dgm:prSet>
      <dgm:spPr/>
    </dgm:pt>
    <dgm:pt modelId="{6D47CF7B-9921-4E7B-8989-A1715B3B015E}" type="pres">
      <dgm:prSet presAssocID="{6B15D869-E23A-4C42-A6B0-B7AB44E59CD7}" presName="spacer" presStyleCnt="0"/>
      <dgm:spPr/>
    </dgm:pt>
    <dgm:pt modelId="{714CA1CF-FA6A-43D0-B0C0-715687C43C7B}" type="pres">
      <dgm:prSet presAssocID="{13933A64-62EA-480F-B172-6A69EEBFDA02}" presName="comp" presStyleCnt="0"/>
      <dgm:spPr/>
    </dgm:pt>
    <dgm:pt modelId="{EBBACFA9-676D-4F16-B4A9-632BEF0C771D}" type="pres">
      <dgm:prSet presAssocID="{13933A64-62EA-480F-B172-6A69EEBFDA02}" presName="box" presStyleLbl="node1" presStyleIdx="3" presStyleCnt="4"/>
      <dgm:spPr/>
    </dgm:pt>
    <dgm:pt modelId="{D47C33E6-9DB1-46D0-B21F-2AC7F0B76F0F}" type="pres">
      <dgm:prSet presAssocID="{13933A64-62EA-480F-B172-6A69EEBFDA02}" presName="img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terior of an elementary school"/>
        </a:ext>
      </dgm:extLst>
    </dgm:pt>
    <dgm:pt modelId="{B7AB3DE4-3BD2-4C7E-836C-33A46FCAEA1B}" type="pres">
      <dgm:prSet presAssocID="{13933A64-62EA-480F-B172-6A69EEBFDA02}" presName="text" presStyleLbl="node1" presStyleIdx="3" presStyleCnt="4">
        <dgm:presLayoutVars>
          <dgm:bulletEnabled val="1"/>
        </dgm:presLayoutVars>
      </dgm:prSet>
      <dgm:spPr/>
    </dgm:pt>
  </dgm:ptLst>
  <dgm:cxnLst>
    <dgm:cxn modelId="{36A71C08-5BCD-4C4D-996F-75699E01909B}" type="presOf" srcId="{FA038B14-6003-4720-A9AE-29B4B91BCCE0}" destId="{9D289004-F747-4C33-859D-23808C4925C5}" srcOrd="0" destOrd="0" presId="urn:microsoft.com/office/officeart/2005/8/layout/vList4"/>
    <dgm:cxn modelId="{76CBAE11-9AD5-4D89-A0D6-9E82560C5F6D}" type="presOf" srcId="{6115EDEE-5AB6-45AC-9396-2A4518FAFA73}" destId="{67664525-8667-4B86-99CE-C3FE7E492EDB}" srcOrd="0" destOrd="0" presId="urn:microsoft.com/office/officeart/2005/8/layout/vList4"/>
    <dgm:cxn modelId="{6F260117-98BA-4855-BF3E-E01B36F18D2A}" srcId="{FA038B14-6003-4720-A9AE-29B4B91BCCE0}" destId="{62C8DFA3-BA7E-41B2-B8D3-1634ADD0F89A}" srcOrd="1" destOrd="0" parTransId="{BED36DA0-2A5C-46EA-94D0-3568CEFA644C}" sibTransId="{4914D8DC-5E86-4561-B441-ED4B72F47674}"/>
    <dgm:cxn modelId="{0D91B336-310E-4767-AC84-B9926B3601CA}" type="presOf" srcId="{13933A64-62EA-480F-B172-6A69EEBFDA02}" destId="{EBBACFA9-676D-4F16-B4A9-632BEF0C771D}" srcOrd="0" destOrd="0" presId="urn:microsoft.com/office/officeart/2005/8/layout/vList4"/>
    <dgm:cxn modelId="{0B5EB67E-FEC6-4434-B5DE-E92087246D5F}" type="presOf" srcId="{6115EDEE-5AB6-45AC-9396-2A4518FAFA73}" destId="{7272568A-2833-495A-A709-1B6DE94B642F}" srcOrd="1" destOrd="0" presId="urn:microsoft.com/office/officeart/2005/8/layout/vList4"/>
    <dgm:cxn modelId="{52E9D494-9848-4E3F-9806-6231425924A3}" type="presOf" srcId="{07CD4CFC-677E-45EF-B37C-83B99A79F811}" destId="{2FD2B028-7114-41A5-AB7E-35B5278A47EC}" srcOrd="0" destOrd="0" presId="urn:microsoft.com/office/officeart/2005/8/layout/vList4"/>
    <dgm:cxn modelId="{DF5310A6-8977-49B0-A53E-4C5E67ECA32F}" srcId="{FA038B14-6003-4720-A9AE-29B4B91BCCE0}" destId="{07CD4CFC-677E-45EF-B37C-83B99A79F811}" srcOrd="2" destOrd="0" parTransId="{5824C8D7-D44C-42E6-8DEF-EBE49D010264}" sibTransId="{6B15D869-E23A-4C42-A6B0-B7AB44E59CD7}"/>
    <dgm:cxn modelId="{CC672DAE-8649-485A-A85A-A48508EDF3E5}" type="presOf" srcId="{13933A64-62EA-480F-B172-6A69EEBFDA02}" destId="{B7AB3DE4-3BD2-4C7E-836C-33A46FCAEA1B}" srcOrd="1" destOrd="0" presId="urn:microsoft.com/office/officeart/2005/8/layout/vList4"/>
    <dgm:cxn modelId="{AFE739C0-C9AF-48D0-BC2F-F74278486647}" type="presOf" srcId="{07CD4CFC-677E-45EF-B37C-83B99A79F811}" destId="{5909F6F9-5F7C-4DD0-96D4-4BFC57CBB9CB}" srcOrd="1" destOrd="0" presId="urn:microsoft.com/office/officeart/2005/8/layout/vList4"/>
    <dgm:cxn modelId="{62966CC1-5F22-4BEC-8D68-E10D6A3CA075}" srcId="{FA038B14-6003-4720-A9AE-29B4B91BCCE0}" destId="{6115EDEE-5AB6-45AC-9396-2A4518FAFA73}" srcOrd="0" destOrd="0" parTransId="{51B38DCA-32B4-4C47-B594-93B1D1AD572B}" sibTransId="{55FAAA1E-9651-4A18-BF9E-84F492416213}"/>
    <dgm:cxn modelId="{97DA6DD2-5289-4E7F-9A04-9B2939A5D7EB}" srcId="{FA038B14-6003-4720-A9AE-29B4B91BCCE0}" destId="{13933A64-62EA-480F-B172-6A69EEBFDA02}" srcOrd="3" destOrd="0" parTransId="{D7AF1E27-663A-4820-83EC-DF0424AF4E3F}" sibTransId="{7E41CF7A-0613-44E1-B257-AF3D27195246}"/>
    <dgm:cxn modelId="{F4E002E1-B662-4EE0-82AD-CF53139BD16D}" type="presOf" srcId="{62C8DFA3-BA7E-41B2-B8D3-1634ADD0F89A}" destId="{9E321236-7877-498A-A888-7D5CE47E76ED}" srcOrd="1" destOrd="0" presId="urn:microsoft.com/office/officeart/2005/8/layout/vList4"/>
    <dgm:cxn modelId="{528430FD-6834-47D3-80AC-BEE9D8A68FFA}" type="presOf" srcId="{62C8DFA3-BA7E-41B2-B8D3-1634ADD0F89A}" destId="{CD1D4D72-0620-4D78-9A0E-144BCAEF48C3}" srcOrd="0" destOrd="0" presId="urn:microsoft.com/office/officeart/2005/8/layout/vList4"/>
    <dgm:cxn modelId="{E4690C49-5D9A-4535-AACF-77043F1E5F30}" type="presParOf" srcId="{9D289004-F747-4C33-859D-23808C4925C5}" destId="{6DD2CDB1-42C8-4FFD-8A69-5ACCBCA74857}" srcOrd="0" destOrd="0" presId="urn:microsoft.com/office/officeart/2005/8/layout/vList4"/>
    <dgm:cxn modelId="{1D1B8920-2C65-47DC-9BA6-9524240BF9DD}" type="presParOf" srcId="{6DD2CDB1-42C8-4FFD-8A69-5ACCBCA74857}" destId="{67664525-8667-4B86-99CE-C3FE7E492EDB}" srcOrd="0" destOrd="0" presId="urn:microsoft.com/office/officeart/2005/8/layout/vList4"/>
    <dgm:cxn modelId="{AFC09228-2806-41B1-A89A-9053F573E70B}" type="presParOf" srcId="{6DD2CDB1-42C8-4FFD-8A69-5ACCBCA74857}" destId="{27389824-D754-4E89-8235-4B17232E6B26}" srcOrd="1" destOrd="0" presId="urn:microsoft.com/office/officeart/2005/8/layout/vList4"/>
    <dgm:cxn modelId="{C72BF7D6-F098-40B5-B9CC-1D655BEB879D}" type="presParOf" srcId="{6DD2CDB1-42C8-4FFD-8A69-5ACCBCA74857}" destId="{7272568A-2833-495A-A709-1B6DE94B642F}" srcOrd="2" destOrd="0" presId="urn:microsoft.com/office/officeart/2005/8/layout/vList4"/>
    <dgm:cxn modelId="{E1AEE632-81D7-4785-B815-4EFA6068ECC1}" type="presParOf" srcId="{9D289004-F747-4C33-859D-23808C4925C5}" destId="{DA5841D6-9C86-4AC5-A3B7-FBDEC2ED1FFA}" srcOrd="1" destOrd="0" presId="urn:microsoft.com/office/officeart/2005/8/layout/vList4"/>
    <dgm:cxn modelId="{CDA788BA-EB4E-4D15-AD98-50206278238B}" type="presParOf" srcId="{9D289004-F747-4C33-859D-23808C4925C5}" destId="{6BB340BD-80B2-435E-AE8E-1BFC58E9AD4F}" srcOrd="2" destOrd="0" presId="urn:microsoft.com/office/officeart/2005/8/layout/vList4"/>
    <dgm:cxn modelId="{6A64F8E8-6EE8-44FA-A0C1-9552539C0A62}" type="presParOf" srcId="{6BB340BD-80B2-435E-AE8E-1BFC58E9AD4F}" destId="{CD1D4D72-0620-4D78-9A0E-144BCAEF48C3}" srcOrd="0" destOrd="0" presId="urn:microsoft.com/office/officeart/2005/8/layout/vList4"/>
    <dgm:cxn modelId="{DC3FA763-9788-4BE9-889E-B563F9ADBE84}" type="presParOf" srcId="{6BB340BD-80B2-435E-AE8E-1BFC58E9AD4F}" destId="{450826FD-C8A6-495F-9A82-BE7C930F9265}" srcOrd="1" destOrd="0" presId="urn:microsoft.com/office/officeart/2005/8/layout/vList4"/>
    <dgm:cxn modelId="{91851126-24CA-4728-8A26-90983A725800}" type="presParOf" srcId="{6BB340BD-80B2-435E-AE8E-1BFC58E9AD4F}" destId="{9E321236-7877-498A-A888-7D5CE47E76ED}" srcOrd="2" destOrd="0" presId="urn:microsoft.com/office/officeart/2005/8/layout/vList4"/>
    <dgm:cxn modelId="{30B0AEE0-3BE7-4A6B-8B15-5084A0A3D693}" type="presParOf" srcId="{9D289004-F747-4C33-859D-23808C4925C5}" destId="{86ABC962-BE64-4E4E-9943-2D4A58A15263}" srcOrd="3" destOrd="0" presId="urn:microsoft.com/office/officeart/2005/8/layout/vList4"/>
    <dgm:cxn modelId="{4BDEE70A-6E68-46E3-AD00-F5D75A2C9687}" type="presParOf" srcId="{9D289004-F747-4C33-859D-23808C4925C5}" destId="{00A252D7-A776-4D4C-9441-E1BF3B3A9B8D}" srcOrd="4" destOrd="0" presId="urn:microsoft.com/office/officeart/2005/8/layout/vList4"/>
    <dgm:cxn modelId="{094CE5CC-36FC-4CBE-B5FE-3F935318E791}" type="presParOf" srcId="{00A252D7-A776-4D4C-9441-E1BF3B3A9B8D}" destId="{2FD2B028-7114-41A5-AB7E-35B5278A47EC}" srcOrd="0" destOrd="0" presId="urn:microsoft.com/office/officeart/2005/8/layout/vList4"/>
    <dgm:cxn modelId="{AA804173-8AE5-45F3-BFDD-DA850301209C}" type="presParOf" srcId="{00A252D7-A776-4D4C-9441-E1BF3B3A9B8D}" destId="{607C9DC8-F85C-43C9-8646-7279759BD18A}" srcOrd="1" destOrd="0" presId="urn:microsoft.com/office/officeart/2005/8/layout/vList4"/>
    <dgm:cxn modelId="{AA2F9A1E-0A14-41BE-A0DB-4266313271B6}" type="presParOf" srcId="{00A252D7-A776-4D4C-9441-E1BF3B3A9B8D}" destId="{5909F6F9-5F7C-4DD0-96D4-4BFC57CBB9CB}" srcOrd="2" destOrd="0" presId="urn:microsoft.com/office/officeart/2005/8/layout/vList4"/>
    <dgm:cxn modelId="{89F3ED48-908E-4AA0-BA49-F9C8E90034F8}" type="presParOf" srcId="{9D289004-F747-4C33-859D-23808C4925C5}" destId="{6D47CF7B-9921-4E7B-8989-A1715B3B015E}" srcOrd="5" destOrd="0" presId="urn:microsoft.com/office/officeart/2005/8/layout/vList4"/>
    <dgm:cxn modelId="{51A828C4-8211-4B8B-86A0-FF0E6E7BA2AA}" type="presParOf" srcId="{9D289004-F747-4C33-859D-23808C4925C5}" destId="{714CA1CF-FA6A-43D0-B0C0-715687C43C7B}" srcOrd="6" destOrd="0" presId="urn:microsoft.com/office/officeart/2005/8/layout/vList4"/>
    <dgm:cxn modelId="{A9042338-086F-4591-8391-42716A7E12CF}" type="presParOf" srcId="{714CA1CF-FA6A-43D0-B0C0-715687C43C7B}" destId="{EBBACFA9-676D-4F16-B4A9-632BEF0C771D}" srcOrd="0" destOrd="0" presId="urn:microsoft.com/office/officeart/2005/8/layout/vList4"/>
    <dgm:cxn modelId="{1477AA6B-31AD-4A2C-B59F-533966BBEBA3}" type="presParOf" srcId="{714CA1CF-FA6A-43D0-B0C0-715687C43C7B}" destId="{D47C33E6-9DB1-46D0-B21F-2AC7F0B76F0F}" srcOrd="1" destOrd="0" presId="urn:microsoft.com/office/officeart/2005/8/layout/vList4"/>
    <dgm:cxn modelId="{F4386CDC-9C3B-4187-99B5-3444C8AC7CFC}" type="presParOf" srcId="{714CA1CF-FA6A-43D0-B0C0-715687C43C7B}" destId="{B7AB3DE4-3BD2-4C7E-836C-33A46FCAEA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1746C-76CC-4A90-8887-5241E5EEEEE3}" type="doc">
      <dgm:prSet loTypeId="urn:microsoft.com/office/officeart/2005/8/layout/hList2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0BFE5B-8A13-4BF2-A93C-84AF33622BD5}">
      <dgm:prSet/>
      <dgm:spPr/>
      <dgm:t>
        <a:bodyPr/>
        <a:lstStyle/>
        <a:p>
          <a:pPr algn="l"/>
          <a:r>
            <a:rPr lang="en-US" b="0" u="sng" dirty="0">
              <a:solidFill>
                <a:schemeClr val="accent6"/>
              </a:solidFill>
              <a:latin typeface="+mn-lt"/>
            </a:rPr>
            <a:t>School District:</a:t>
          </a:r>
          <a:endParaRPr lang="en-US" b="0" dirty="0">
            <a:solidFill>
              <a:schemeClr val="accent6"/>
            </a:solidFill>
            <a:latin typeface="+mn-lt"/>
          </a:endParaRPr>
        </a:p>
      </dgm:t>
    </dgm:pt>
    <dgm:pt modelId="{296A8E7A-1CEA-4BA9-B62B-5C1BC74F8A49}" type="parTrans" cxnId="{865938A3-5081-4467-8C43-8E2176D9B683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7A8E5C75-2ECD-4848-83D6-28DD8363C614}" type="sibTrans" cxnId="{865938A3-5081-4467-8C43-8E2176D9B683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B90F3886-3EC2-44FA-B5B1-1A4ACC9AEDFF}">
      <dgm:prSet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1200"/>
            </a:spcAft>
          </a:pPr>
          <a:r>
            <a:rPr lang="en-US" sz="2000" dirty="0">
              <a:latin typeface="+mn-lt"/>
            </a:rPr>
            <a:t>Budget year begins July 1st   </a:t>
          </a:r>
        </a:p>
      </dgm:t>
    </dgm:pt>
    <dgm:pt modelId="{CE16A813-B864-4D6E-9F95-A653BB772439}" type="parTrans" cxnId="{438935D2-8184-4D64-843A-03C446E902C2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789E7927-8212-40F1-ABC7-7501D16A3139}" type="sibTrans" cxnId="{438935D2-8184-4D64-843A-03C446E902C2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055BA658-36D0-48EE-897D-DB569F6B5594}">
      <dgm:prSet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1200"/>
            </a:spcAft>
          </a:pPr>
          <a:r>
            <a:rPr lang="en-US" sz="2000" dirty="0">
              <a:latin typeface="+mn-lt"/>
            </a:rPr>
            <a:t>2025 taxes provide revenue for 2025-26 fiscal year  </a:t>
          </a:r>
        </a:p>
      </dgm:t>
    </dgm:pt>
    <dgm:pt modelId="{AB69819F-5485-421F-A988-C5E7D9669C41}" type="parTrans" cxnId="{C9475CD8-4ABA-4522-ABA3-DF2D6EA82DA7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5A6E2FA6-0830-4FCE-A550-D416827B3E56}" type="sibTrans" cxnId="{C9475CD8-4ABA-4522-ABA3-DF2D6EA82DA7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D4BDA1AE-4E79-4CF3-BB0B-85C1FC73B693}">
      <dgm:prSet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1200"/>
            </a:spcAft>
          </a:pPr>
          <a:r>
            <a:rPr lang="en-US" sz="2000" dirty="0">
              <a:latin typeface="+mn-lt"/>
            </a:rPr>
            <a:t>Budget adopted in June 2025</a:t>
          </a:r>
        </a:p>
      </dgm:t>
    </dgm:pt>
    <dgm:pt modelId="{3228CD2C-3D03-4BB0-ACA6-F8EB0147CE74}" type="parTrans" cxnId="{3B13EC50-43DD-4A87-8D6B-B6B4B99F740A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C964A1EE-82A5-4D62-88CC-DBAF4CF33132}" type="sibTrans" cxnId="{3B13EC50-43DD-4A87-8D6B-B6B4B99F740A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C5737C3C-9DA5-4997-B5AA-60550E679CDC}">
      <dgm:prSet custT="1"/>
      <dgm:spPr/>
      <dgm:t>
        <a:bodyPr/>
        <a:lstStyle/>
        <a:p>
          <a:pPr algn="l"/>
          <a:r>
            <a:rPr lang="en-US" sz="3100" b="0" u="sng" dirty="0">
              <a:solidFill>
                <a:schemeClr val="accent6"/>
              </a:solidFill>
              <a:latin typeface="+mn-lt"/>
            </a:rPr>
            <a:t>City/County:</a:t>
          </a:r>
          <a:endParaRPr lang="en-US" sz="3100" b="0" dirty="0">
            <a:solidFill>
              <a:schemeClr val="accent6"/>
            </a:solidFill>
            <a:latin typeface="+mn-lt"/>
          </a:endParaRPr>
        </a:p>
      </dgm:t>
    </dgm:pt>
    <dgm:pt modelId="{B3FA8F81-DE75-4534-AE2D-EC29BB345428}" type="parTrans" cxnId="{96D3F53F-1F67-4A56-AD18-E4F03BC9117B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4AFDD9C5-4360-439F-942C-4EF0D12B1DB4}" type="sibTrans" cxnId="{96D3F53F-1F67-4A56-AD18-E4F03BC9117B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C1348437-540D-4E97-ADC8-28ED4CB1C528}">
      <dgm:prSet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1200"/>
            </a:spcAft>
          </a:pPr>
          <a:r>
            <a:rPr lang="en-US" sz="2000" dirty="0">
              <a:latin typeface="+mn-lt"/>
            </a:rPr>
            <a:t>Budget year begins January 1st</a:t>
          </a:r>
        </a:p>
      </dgm:t>
    </dgm:pt>
    <dgm:pt modelId="{D7F06A30-71A6-47F5-BD4E-DFEAF0090A4F}" type="parTrans" cxnId="{BCCC0A14-3477-49F8-B133-F88A22BE6B84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A653E775-3732-487D-8087-D789402C799D}" type="sibTrans" cxnId="{BCCC0A14-3477-49F8-B133-F88A22BE6B84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52C98AEC-6A13-41DB-A416-99DE0E523E25}">
      <dgm:prSet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1200"/>
            </a:spcAft>
          </a:pPr>
          <a:r>
            <a:rPr lang="en-US" sz="2000" dirty="0">
              <a:latin typeface="+mn-lt"/>
            </a:rPr>
            <a:t>2025 taxes provide revenue for 2025 calendar year budget</a:t>
          </a:r>
        </a:p>
      </dgm:t>
    </dgm:pt>
    <dgm:pt modelId="{B3A66481-5778-4811-8696-7F577D42365F}" type="parTrans" cxnId="{7E1E8A54-C538-4286-8AF6-B26AF3CAA174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A2041839-6807-4D1E-AD10-E7329B93F1E5}" type="sibTrans" cxnId="{7E1E8A54-C538-4286-8AF6-B26AF3CAA174}">
      <dgm:prSet/>
      <dgm:spPr/>
      <dgm:t>
        <a:bodyPr/>
        <a:lstStyle/>
        <a:p>
          <a:pPr algn="l"/>
          <a:endParaRPr lang="en-US">
            <a:latin typeface="Gotham Book" pitchFamily="50" charset="0"/>
          </a:endParaRPr>
        </a:p>
      </dgm:t>
    </dgm:pt>
    <dgm:pt modelId="{D012CFCC-96CF-492B-B5A5-D81B89C8B75D}" type="pres">
      <dgm:prSet presAssocID="{23C1746C-76CC-4A90-8887-5241E5EEEEE3}" presName="linearFlow" presStyleCnt="0">
        <dgm:presLayoutVars>
          <dgm:dir/>
          <dgm:animLvl val="lvl"/>
          <dgm:resizeHandles/>
        </dgm:presLayoutVars>
      </dgm:prSet>
      <dgm:spPr/>
    </dgm:pt>
    <dgm:pt modelId="{EE112839-A96A-47DF-A1BA-273F47AFD6A5}" type="pres">
      <dgm:prSet presAssocID="{950BFE5B-8A13-4BF2-A93C-84AF33622BD5}" presName="compositeNode" presStyleCnt="0">
        <dgm:presLayoutVars>
          <dgm:bulletEnabled val="1"/>
        </dgm:presLayoutVars>
      </dgm:prSet>
      <dgm:spPr/>
    </dgm:pt>
    <dgm:pt modelId="{CF01B369-DA92-4427-956B-3A28725931E7}" type="pres">
      <dgm:prSet presAssocID="{950BFE5B-8A13-4BF2-A93C-84AF33622BD5}" presName="image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udents playing at schoolyard during the break time"/>
        </a:ext>
      </dgm:extLst>
    </dgm:pt>
    <dgm:pt modelId="{37987769-B9CD-4AD2-B55D-EA859C57191E}" type="pres">
      <dgm:prSet presAssocID="{950BFE5B-8A13-4BF2-A93C-84AF33622BD5}" presName="childNode" presStyleLbl="node1" presStyleIdx="0" presStyleCnt="2">
        <dgm:presLayoutVars>
          <dgm:bulletEnabled val="1"/>
        </dgm:presLayoutVars>
      </dgm:prSet>
      <dgm:spPr/>
    </dgm:pt>
    <dgm:pt modelId="{F0A94F4B-1E1C-445D-B70B-B47D1EA03E1A}" type="pres">
      <dgm:prSet presAssocID="{950BFE5B-8A13-4BF2-A93C-84AF33622BD5}" presName="parentNode" presStyleLbl="revTx" presStyleIdx="0" presStyleCnt="2" custAng="5400000" custScaleX="92987" custScaleY="95589" custLinFactX="200000" custLinFactNeighborX="211740" custLinFactNeighborY="-60094">
        <dgm:presLayoutVars>
          <dgm:chMax val="0"/>
          <dgm:bulletEnabled val="1"/>
        </dgm:presLayoutVars>
      </dgm:prSet>
      <dgm:spPr/>
    </dgm:pt>
    <dgm:pt modelId="{92A6337B-5E2D-48EF-A714-58A31001158D}" type="pres">
      <dgm:prSet presAssocID="{7A8E5C75-2ECD-4848-83D6-28DD8363C614}" presName="sibTrans" presStyleCnt="0"/>
      <dgm:spPr/>
    </dgm:pt>
    <dgm:pt modelId="{C71604F2-F5EB-45B5-97CE-B51EB0B62988}" type="pres">
      <dgm:prSet presAssocID="{C5737C3C-9DA5-4997-B5AA-60550E679CDC}" presName="compositeNode" presStyleCnt="0">
        <dgm:presLayoutVars>
          <dgm:bulletEnabled val="1"/>
        </dgm:presLayoutVars>
      </dgm:prSet>
      <dgm:spPr/>
    </dgm:pt>
    <dgm:pt modelId="{23F3BFB4-A502-41E7-8C6B-6C8F56CEBD97}" type="pres">
      <dgm:prSet presAssocID="{C5737C3C-9DA5-4997-B5AA-60550E679CDC}" presName="image" presStyleLbl="f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y zebra crossing in city"/>
        </a:ext>
      </dgm:extLst>
    </dgm:pt>
    <dgm:pt modelId="{36134D68-0621-4C61-B855-9ADF39071CA9}" type="pres">
      <dgm:prSet presAssocID="{C5737C3C-9DA5-4997-B5AA-60550E679CDC}" presName="childNode" presStyleLbl="node1" presStyleIdx="1" presStyleCnt="2">
        <dgm:presLayoutVars>
          <dgm:bulletEnabled val="1"/>
        </dgm:presLayoutVars>
      </dgm:prSet>
      <dgm:spPr/>
    </dgm:pt>
    <dgm:pt modelId="{96627713-2A77-4A87-8AEA-BCC895593F44}" type="pres">
      <dgm:prSet presAssocID="{C5737C3C-9DA5-4997-B5AA-60550E679CDC}" presName="parentNode" presStyleLbl="revTx" presStyleIdx="1" presStyleCnt="2" custAng="5400000" custScaleX="90298" custScaleY="89109" custLinFactX="198416" custLinFactNeighborX="200000" custLinFactNeighborY="-60659">
        <dgm:presLayoutVars>
          <dgm:chMax val="0"/>
          <dgm:bulletEnabled val="1"/>
        </dgm:presLayoutVars>
      </dgm:prSet>
      <dgm:spPr/>
    </dgm:pt>
  </dgm:ptLst>
  <dgm:cxnLst>
    <dgm:cxn modelId="{BCCC0A14-3477-49F8-B133-F88A22BE6B84}" srcId="{C5737C3C-9DA5-4997-B5AA-60550E679CDC}" destId="{C1348437-540D-4E97-ADC8-28ED4CB1C528}" srcOrd="0" destOrd="0" parTransId="{D7F06A30-71A6-47F5-BD4E-DFEAF0090A4F}" sibTransId="{A653E775-3732-487D-8087-D789402C799D}"/>
    <dgm:cxn modelId="{96D3F53F-1F67-4A56-AD18-E4F03BC9117B}" srcId="{23C1746C-76CC-4A90-8887-5241E5EEEEE3}" destId="{C5737C3C-9DA5-4997-B5AA-60550E679CDC}" srcOrd="1" destOrd="0" parTransId="{B3FA8F81-DE75-4534-AE2D-EC29BB345428}" sibTransId="{4AFDD9C5-4360-439F-942C-4EF0D12B1DB4}"/>
    <dgm:cxn modelId="{3B13EC50-43DD-4A87-8D6B-B6B4B99F740A}" srcId="{950BFE5B-8A13-4BF2-A93C-84AF33622BD5}" destId="{D4BDA1AE-4E79-4CF3-BB0B-85C1FC73B693}" srcOrd="2" destOrd="0" parTransId="{3228CD2C-3D03-4BB0-ACA6-F8EB0147CE74}" sibTransId="{C964A1EE-82A5-4D62-88CC-DBAF4CF33132}"/>
    <dgm:cxn modelId="{7E1E8A54-C538-4286-8AF6-B26AF3CAA174}" srcId="{C5737C3C-9DA5-4997-B5AA-60550E679CDC}" destId="{52C98AEC-6A13-41DB-A416-99DE0E523E25}" srcOrd="1" destOrd="0" parTransId="{B3A66481-5778-4811-8696-7F577D42365F}" sibTransId="{A2041839-6807-4D1E-AD10-E7329B93F1E5}"/>
    <dgm:cxn modelId="{1145F657-37D3-4F77-A6B4-B0D24EC38999}" type="presOf" srcId="{B90F3886-3EC2-44FA-B5B1-1A4ACC9AEDFF}" destId="{37987769-B9CD-4AD2-B55D-EA859C57191E}" srcOrd="0" destOrd="0" presId="urn:microsoft.com/office/officeart/2005/8/layout/hList2"/>
    <dgm:cxn modelId="{95F8DE59-0674-4862-A042-12614E368B74}" type="presOf" srcId="{C1348437-540D-4E97-ADC8-28ED4CB1C528}" destId="{36134D68-0621-4C61-B855-9ADF39071CA9}" srcOrd="0" destOrd="0" presId="urn:microsoft.com/office/officeart/2005/8/layout/hList2"/>
    <dgm:cxn modelId="{45B53A89-8280-43B8-9D4B-5C119FB3C020}" type="presOf" srcId="{C5737C3C-9DA5-4997-B5AA-60550E679CDC}" destId="{96627713-2A77-4A87-8AEA-BCC895593F44}" srcOrd="0" destOrd="0" presId="urn:microsoft.com/office/officeart/2005/8/layout/hList2"/>
    <dgm:cxn modelId="{A001B189-D2A0-4007-99BD-3D7B3F060164}" type="presOf" srcId="{950BFE5B-8A13-4BF2-A93C-84AF33622BD5}" destId="{F0A94F4B-1E1C-445D-B70B-B47D1EA03E1A}" srcOrd="0" destOrd="0" presId="urn:microsoft.com/office/officeart/2005/8/layout/hList2"/>
    <dgm:cxn modelId="{A6E7E295-BB6F-4486-9E7E-EB452853130B}" type="presOf" srcId="{23C1746C-76CC-4A90-8887-5241E5EEEEE3}" destId="{D012CFCC-96CF-492B-B5A5-D81B89C8B75D}" srcOrd="0" destOrd="0" presId="urn:microsoft.com/office/officeart/2005/8/layout/hList2"/>
    <dgm:cxn modelId="{865938A3-5081-4467-8C43-8E2176D9B683}" srcId="{23C1746C-76CC-4A90-8887-5241E5EEEEE3}" destId="{950BFE5B-8A13-4BF2-A93C-84AF33622BD5}" srcOrd="0" destOrd="0" parTransId="{296A8E7A-1CEA-4BA9-B62B-5C1BC74F8A49}" sibTransId="{7A8E5C75-2ECD-4848-83D6-28DD8363C614}"/>
    <dgm:cxn modelId="{ECAEF4BD-FF97-43CD-82D4-A279B06FFD4D}" type="presOf" srcId="{D4BDA1AE-4E79-4CF3-BB0B-85C1FC73B693}" destId="{37987769-B9CD-4AD2-B55D-EA859C57191E}" srcOrd="0" destOrd="2" presId="urn:microsoft.com/office/officeart/2005/8/layout/hList2"/>
    <dgm:cxn modelId="{8C6148CA-FC2E-4A53-A96A-BD86F61EFF60}" type="presOf" srcId="{52C98AEC-6A13-41DB-A416-99DE0E523E25}" destId="{36134D68-0621-4C61-B855-9ADF39071CA9}" srcOrd="0" destOrd="1" presId="urn:microsoft.com/office/officeart/2005/8/layout/hList2"/>
    <dgm:cxn modelId="{438935D2-8184-4D64-843A-03C446E902C2}" srcId="{950BFE5B-8A13-4BF2-A93C-84AF33622BD5}" destId="{B90F3886-3EC2-44FA-B5B1-1A4ACC9AEDFF}" srcOrd="0" destOrd="0" parTransId="{CE16A813-B864-4D6E-9F95-A653BB772439}" sibTransId="{789E7927-8212-40F1-ABC7-7501D16A3139}"/>
    <dgm:cxn modelId="{C9475CD8-4ABA-4522-ABA3-DF2D6EA82DA7}" srcId="{950BFE5B-8A13-4BF2-A93C-84AF33622BD5}" destId="{055BA658-36D0-48EE-897D-DB569F6B5594}" srcOrd="1" destOrd="0" parTransId="{AB69819F-5485-421F-A988-C5E7D9669C41}" sibTransId="{5A6E2FA6-0830-4FCE-A550-D416827B3E56}"/>
    <dgm:cxn modelId="{6530B6DE-2CFD-4B51-9F2A-C517B477DD7A}" type="presOf" srcId="{055BA658-36D0-48EE-897D-DB569F6B5594}" destId="{37987769-B9CD-4AD2-B55D-EA859C57191E}" srcOrd="0" destOrd="1" presId="urn:microsoft.com/office/officeart/2005/8/layout/hList2"/>
    <dgm:cxn modelId="{289D07B4-A4BA-4607-8D46-877912F9E8A9}" type="presParOf" srcId="{D012CFCC-96CF-492B-B5A5-D81B89C8B75D}" destId="{EE112839-A96A-47DF-A1BA-273F47AFD6A5}" srcOrd="0" destOrd="0" presId="urn:microsoft.com/office/officeart/2005/8/layout/hList2"/>
    <dgm:cxn modelId="{7D974C4E-5904-4728-BB1A-50511989E15C}" type="presParOf" srcId="{EE112839-A96A-47DF-A1BA-273F47AFD6A5}" destId="{CF01B369-DA92-4427-956B-3A28725931E7}" srcOrd="0" destOrd="0" presId="urn:microsoft.com/office/officeart/2005/8/layout/hList2"/>
    <dgm:cxn modelId="{447A022F-D3EB-417F-8795-280C02C9BB54}" type="presParOf" srcId="{EE112839-A96A-47DF-A1BA-273F47AFD6A5}" destId="{37987769-B9CD-4AD2-B55D-EA859C57191E}" srcOrd="1" destOrd="0" presId="urn:microsoft.com/office/officeart/2005/8/layout/hList2"/>
    <dgm:cxn modelId="{22CAD5F5-746E-456E-B347-67C8A503AA89}" type="presParOf" srcId="{EE112839-A96A-47DF-A1BA-273F47AFD6A5}" destId="{F0A94F4B-1E1C-445D-B70B-B47D1EA03E1A}" srcOrd="2" destOrd="0" presId="urn:microsoft.com/office/officeart/2005/8/layout/hList2"/>
    <dgm:cxn modelId="{0F148690-E578-4DD4-9EF8-7817A3C2F2C9}" type="presParOf" srcId="{D012CFCC-96CF-492B-B5A5-D81B89C8B75D}" destId="{92A6337B-5E2D-48EF-A714-58A31001158D}" srcOrd="1" destOrd="0" presId="urn:microsoft.com/office/officeart/2005/8/layout/hList2"/>
    <dgm:cxn modelId="{B2222548-C5F4-4548-ABDC-A96F0E07000F}" type="presParOf" srcId="{D012CFCC-96CF-492B-B5A5-D81B89C8B75D}" destId="{C71604F2-F5EB-45B5-97CE-B51EB0B62988}" srcOrd="2" destOrd="0" presId="urn:microsoft.com/office/officeart/2005/8/layout/hList2"/>
    <dgm:cxn modelId="{351C23B2-3BDF-46DA-A355-E5B663AC6E80}" type="presParOf" srcId="{C71604F2-F5EB-45B5-97CE-B51EB0B62988}" destId="{23F3BFB4-A502-41E7-8C6B-6C8F56CEBD97}" srcOrd="0" destOrd="0" presId="urn:microsoft.com/office/officeart/2005/8/layout/hList2"/>
    <dgm:cxn modelId="{44A27463-A3A3-432E-BF37-E44F3F4AB298}" type="presParOf" srcId="{C71604F2-F5EB-45B5-97CE-B51EB0B62988}" destId="{36134D68-0621-4C61-B855-9ADF39071CA9}" srcOrd="1" destOrd="0" presId="urn:microsoft.com/office/officeart/2005/8/layout/hList2"/>
    <dgm:cxn modelId="{FAFB0B98-3897-4F52-B14C-CD9E9DF4142B}" type="presParOf" srcId="{C71604F2-F5EB-45B5-97CE-B51EB0B62988}" destId="{96627713-2A77-4A87-8AEA-BCC895593F4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B52F4-FE88-486B-AF88-DC7DF1A4C57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18B10F-F48E-4FA0-B83B-6865BF8647A4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1</a:t>
          </a:r>
        </a:p>
      </dgm:t>
    </dgm:pt>
    <dgm:pt modelId="{940FCC60-D230-489B-86A4-9237E32E6553}" type="parTrans" cxnId="{0554343B-A71F-41E1-9FC8-98BE8F74C69D}">
      <dgm:prSet/>
      <dgm:spPr/>
      <dgm:t>
        <a:bodyPr/>
        <a:lstStyle/>
        <a:p>
          <a:endParaRPr lang="en-US"/>
        </a:p>
      </dgm:t>
    </dgm:pt>
    <dgm:pt modelId="{CF51CC12-002E-4389-BEAA-D24BDB6482DB}" type="sibTrans" cxnId="{0554343B-A71F-41E1-9FC8-98BE8F74C69D}">
      <dgm:prSet/>
      <dgm:spPr/>
      <dgm:t>
        <a:bodyPr/>
        <a:lstStyle/>
        <a:p>
          <a:endParaRPr lang="en-US"/>
        </a:p>
      </dgm:t>
    </dgm:pt>
    <dgm:pt modelId="{03D7BE3D-2BB2-40D5-BDDF-0D60176E5754}">
      <dgm:prSet custT="1"/>
      <dgm:spPr>
        <a:noFill/>
        <a:ln>
          <a:noFill/>
        </a:ln>
      </dgm:spPr>
      <dgm:t>
        <a:bodyPr/>
        <a:lstStyle/>
        <a:p>
          <a:r>
            <a:rPr lang="en-US" sz="1600" b="1" dirty="0"/>
            <a:t>City or County Assessor </a:t>
          </a:r>
          <a:r>
            <a:rPr lang="en-US" sz="1600" dirty="0"/>
            <a:t>determines estimated market value for each parcel of property.</a:t>
          </a:r>
        </a:p>
      </dgm:t>
    </dgm:pt>
    <dgm:pt modelId="{61FD8D52-4AF4-42D0-A7F4-7CCC4983E6B0}" type="parTrans" cxnId="{7D3B56CC-2CD4-4539-8CCE-74F63222A991}">
      <dgm:prSet/>
      <dgm:spPr/>
      <dgm:t>
        <a:bodyPr/>
        <a:lstStyle/>
        <a:p>
          <a:endParaRPr lang="en-US"/>
        </a:p>
      </dgm:t>
    </dgm:pt>
    <dgm:pt modelId="{A7E4BCEF-279E-48F9-8F1E-A0FDDE9EF8C4}" type="sibTrans" cxnId="{7D3B56CC-2CD4-4539-8CCE-74F63222A991}">
      <dgm:prSet/>
      <dgm:spPr/>
      <dgm:t>
        <a:bodyPr/>
        <a:lstStyle/>
        <a:p>
          <a:endParaRPr lang="en-US"/>
        </a:p>
      </dgm:t>
    </dgm:pt>
    <dgm:pt modelId="{00F5429C-A5F2-4687-8E49-45DE6E21D73D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2</a:t>
          </a:r>
        </a:p>
      </dgm:t>
    </dgm:pt>
    <dgm:pt modelId="{DC860A85-E2D3-4F2E-BBDF-AB468F922544}" type="parTrans" cxnId="{E51B453B-FB55-47AB-ACC1-EAD77A4C3516}">
      <dgm:prSet/>
      <dgm:spPr/>
      <dgm:t>
        <a:bodyPr/>
        <a:lstStyle/>
        <a:p>
          <a:endParaRPr lang="en-US"/>
        </a:p>
      </dgm:t>
    </dgm:pt>
    <dgm:pt modelId="{03F26E5E-4896-4FBD-8E21-A989C053DE6C}" type="sibTrans" cxnId="{E51B453B-FB55-47AB-ACC1-EAD77A4C3516}">
      <dgm:prSet/>
      <dgm:spPr/>
      <dgm:t>
        <a:bodyPr/>
        <a:lstStyle/>
        <a:p>
          <a:endParaRPr lang="en-US"/>
        </a:p>
      </dgm:t>
    </dgm:pt>
    <dgm:pt modelId="{896696AD-332E-406B-987A-88A1C5FE9081}">
      <dgm:prSet custT="1"/>
      <dgm:spPr>
        <a:noFill/>
        <a:ln w="15875" cap="flat" cmpd="sng" algn="ctr">
          <a:noFill/>
          <a:prstDash val="solid"/>
        </a:ln>
        <a:effectLst/>
      </dgm:spPr>
      <dgm:t>
        <a:bodyPr spcFirstLastPara="0" vert="horz" wrap="square" lIns="103417" tIns="203200" rIns="103417" bIns="20320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Legislature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sets formulas for tax capacity and school district levy limits.</a:t>
          </a:r>
        </a:p>
      </dgm:t>
    </dgm:pt>
    <dgm:pt modelId="{63EEF6ED-F611-4DAD-B000-41408C9FCB28}" type="parTrans" cxnId="{0AFB54A0-E400-4B68-8066-2404A8AEC43E}">
      <dgm:prSet/>
      <dgm:spPr/>
      <dgm:t>
        <a:bodyPr/>
        <a:lstStyle/>
        <a:p>
          <a:endParaRPr lang="en-US"/>
        </a:p>
      </dgm:t>
    </dgm:pt>
    <dgm:pt modelId="{765BA044-FCCE-47C5-968C-5F01ECFB8AEC}" type="sibTrans" cxnId="{0AFB54A0-E400-4B68-8066-2404A8AEC43E}">
      <dgm:prSet/>
      <dgm:spPr/>
      <dgm:t>
        <a:bodyPr/>
        <a:lstStyle/>
        <a:p>
          <a:endParaRPr lang="en-US"/>
        </a:p>
      </dgm:t>
    </dgm:pt>
    <dgm:pt modelId="{4B7EC30A-34AA-4543-ACD2-38899E42721D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3</a:t>
          </a:r>
        </a:p>
      </dgm:t>
    </dgm:pt>
    <dgm:pt modelId="{77A61984-46B6-4721-AA69-7ADA16256861}" type="parTrans" cxnId="{1E75A3E5-5CD3-41CB-ACDB-9A51E069E6AA}">
      <dgm:prSet/>
      <dgm:spPr/>
      <dgm:t>
        <a:bodyPr/>
        <a:lstStyle/>
        <a:p>
          <a:endParaRPr lang="en-US"/>
        </a:p>
      </dgm:t>
    </dgm:pt>
    <dgm:pt modelId="{8D826D26-B4CA-465E-9EF8-30E63807010F}" type="sibTrans" cxnId="{1E75A3E5-5CD3-41CB-ACDB-9A51E069E6AA}">
      <dgm:prSet/>
      <dgm:spPr/>
      <dgm:t>
        <a:bodyPr/>
        <a:lstStyle/>
        <a:p>
          <a:endParaRPr lang="en-US"/>
        </a:p>
      </dgm:t>
    </dgm:pt>
    <dgm:pt modelId="{02A24D7C-FB0A-486E-8922-DEB2F1FFD1AE}">
      <dgm:prSet custT="1"/>
      <dgm:spPr>
        <a:noFill/>
        <a:ln w="15875" cap="flat" cmpd="sng" algn="ctr">
          <a:noFill/>
          <a:prstDash val="solid"/>
        </a:ln>
        <a:effectLst/>
      </dgm:spPr>
      <dgm:t>
        <a:bodyPr spcFirstLastPara="0" vert="horz" wrap="square" lIns="103417" tIns="203200" rIns="103417" bIns="20320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County Auditor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calculates tax capacity for each parcel of property, as well as total tax capacity for each school district.</a:t>
          </a:r>
        </a:p>
      </dgm:t>
    </dgm:pt>
    <dgm:pt modelId="{F650E972-EC9D-407E-BD57-4ECF82F8671B}" type="parTrans" cxnId="{3446E331-1FEB-488D-BD66-B726A71F8991}">
      <dgm:prSet/>
      <dgm:spPr/>
      <dgm:t>
        <a:bodyPr/>
        <a:lstStyle/>
        <a:p>
          <a:endParaRPr lang="en-US"/>
        </a:p>
      </dgm:t>
    </dgm:pt>
    <dgm:pt modelId="{2EBCEB6E-3EFA-45B5-91D8-0F8167E36F95}" type="sibTrans" cxnId="{3446E331-1FEB-488D-BD66-B726A71F8991}">
      <dgm:prSet/>
      <dgm:spPr/>
      <dgm:t>
        <a:bodyPr/>
        <a:lstStyle/>
        <a:p>
          <a:endParaRPr lang="en-US"/>
        </a:p>
      </dgm:t>
    </dgm:pt>
    <dgm:pt modelId="{2D4C8359-3002-4D94-AEED-A1CB978BFAFB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4</a:t>
          </a:r>
        </a:p>
      </dgm:t>
    </dgm:pt>
    <dgm:pt modelId="{5AA93150-D6C5-4D5E-9EBC-FD21555B1FAC}" type="parTrans" cxnId="{B1326A31-0731-422A-B49C-66391A120C11}">
      <dgm:prSet/>
      <dgm:spPr/>
      <dgm:t>
        <a:bodyPr/>
        <a:lstStyle/>
        <a:p>
          <a:endParaRPr lang="en-US"/>
        </a:p>
      </dgm:t>
    </dgm:pt>
    <dgm:pt modelId="{442C90B0-9DEA-44F1-8E7B-1BD0CF22A2CA}" type="sibTrans" cxnId="{B1326A31-0731-422A-B49C-66391A120C11}">
      <dgm:prSet/>
      <dgm:spPr/>
      <dgm:t>
        <a:bodyPr/>
        <a:lstStyle/>
        <a:p>
          <a:endParaRPr lang="en-US"/>
        </a:p>
      </dgm:t>
    </dgm:pt>
    <dgm:pt modelId="{ED558D12-CD8C-4661-B218-FC9636AAF29A}">
      <dgm:prSet custT="1"/>
      <dgm:spPr>
        <a:noFill/>
        <a:ln w="15875" cap="flat" cmpd="sng" algn="ctr">
          <a:noFill/>
          <a:prstDash val="solid"/>
        </a:ln>
        <a:effectLst/>
      </dgm:spPr>
      <dgm:t>
        <a:bodyPr spcFirstLastPara="0" vert="horz" wrap="square" lIns="103417" tIns="203200" rIns="103417" bIns="20320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Minnesota Department of Education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calculates detailed levy limits for each school district, based on formulas approved by Legislature.</a:t>
          </a:r>
        </a:p>
      </dgm:t>
    </dgm:pt>
    <dgm:pt modelId="{DC84B63C-C4E3-4B5D-91A8-78C4361DC61C}" type="parTrans" cxnId="{07E7E041-0FA2-46FB-BBB6-4CDE4B3E97BB}">
      <dgm:prSet/>
      <dgm:spPr/>
      <dgm:t>
        <a:bodyPr/>
        <a:lstStyle/>
        <a:p>
          <a:endParaRPr lang="en-US"/>
        </a:p>
      </dgm:t>
    </dgm:pt>
    <dgm:pt modelId="{4573D7F7-DE36-4204-8440-28530EC6C744}" type="sibTrans" cxnId="{07E7E041-0FA2-46FB-BBB6-4CDE4B3E97BB}">
      <dgm:prSet/>
      <dgm:spPr/>
      <dgm:t>
        <a:bodyPr/>
        <a:lstStyle/>
        <a:p>
          <a:endParaRPr lang="en-US"/>
        </a:p>
      </dgm:t>
    </dgm:pt>
    <dgm:pt modelId="{96D46697-E1EF-49ED-B59B-AC5ED9A9A4F7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Step 5</a:t>
          </a:r>
        </a:p>
      </dgm:t>
    </dgm:pt>
    <dgm:pt modelId="{AE11A211-514B-4469-869D-5983D52ABA72}" type="parTrans" cxnId="{1457B594-BD15-418F-9124-D751D4A5D3DD}">
      <dgm:prSet/>
      <dgm:spPr/>
      <dgm:t>
        <a:bodyPr/>
        <a:lstStyle/>
        <a:p>
          <a:endParaRPr lang="en-US"/>
        </a:p>
      </dgm:t>
    </dgm:pt>
    <dgm:pt modelId="{6496E920-C994-4E04-A0A9-3FA2D4D0E8A5}" type="sibTrans" cxnId="{1457B594-BD15-418F-9124-D751D4A5D3DD}">
      <dgm:prSet/>
      <dgm:spPr/>
      <dgm:t>
        <a:bodyPr/>
        <a:lstStyle/>
        <a:p>
          <a:endParaRPr lang="en-US"/>
        </a:p>
      </dgm:t>
    </dgm:pt>
    <dgm:pt modelId="{23A442E4-7FD0-4E67-B423-D3A12B78FD9F}">
      <dgm:prSet custT="1"/>
      <dgm:spPr>
        <a:noFill/>
        <a:ln w="15875" cap="flat" cmpd="sng" algn="ctr">
          <a:noFill/>
          <a:prstDash val="solid"/>
        </a:ln>
        <a:effectLst/>
      </dgm:spPr>
      <dgm:t>
        <a:bodyPr spcFirstLastPara="0" vert="horz" wrap="square" lIns="103417" tIns="203200" rIns="103417" bIns="20320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School Board s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ets levy and is only one step in the process.</a:t>
          </a:r>
        </a:p>
      </dgm:t>
    </dgm:pt>
    <dgm:pt modelId="{A17280E2-B1C6-474A-8273-DFCE81E6B541}" type="parTrans" cxnId="{C808B1B6-9F51-4478-8D4D-53CDE4007A74}">
      <dgm:prSet/>
      <dgm:spPr/>
      <dgm:t>
        <a:bodyPr/>
        <a:lstStyle/>
        <a:p>
          <a:endParaRPr lang="en-US"/>
        </a:p>
      </dgm:t>
    </dgm:pt>
    <dgm:pt modelId="{102C1C86-D907-4B88-B0EA-34C0F8FFD740}" type="sibTrans" cxnId="{C808B1B6-9F51-4478-8D4D-53CDE4007A74}">
      <dgm:prSet/>
      <dgm:spPr/>
      <dgm:t>
        <a:bodyPr/>
        <a:lstStyle/>
        <a:p>
          <a:endParaRPr lang="en-US"/>
        </a:p>
      </dgm:t>
    </dgm:pt>
    <dgm:pt modelId="{6B33BC70-D3CC-411D-AE3E-46B0DC55AB22}">
      <dgm:prSet/>
      <dgm:spPr>
        <a:noFill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6</a:t>
          </a:r>
        </a:p>
      </dgm:t>
    </dgm:pt>
    <dgm:pt modelId="{A6D452BD-B7AD-47E4-B522-14C3ED6422A2}" type="parTrans" cxnId="{6F490975-8D27-4EAC-9ABF-BE0ED8711C0E}">
      <dgm:prSet/>
      <dgm:spPr/>
      <dgm:t>
        <a:bodyPr/>
        <a:lstStyle/>
        <a:p>
          <a:endParaRPr lang="en-US"/>
        </a:p>
      </dgm:t>
    </dgm:pt>
    <dgm:pt modelId="{22A02385-1953-43FA-B6B9-1DC80A3560D2}" type="sibTrans" cxnId="{6F490975-8D27-4EAC-9ABF-BE0ED8711C0E}">
      <dgm:prSet/>
      <dgm:spPr/>
      <dgm:t>
        <a:bodyPr/>
        <a:lstStyle/>
        <a:p>
          <a:endParaRPr lang="en-US"/>
        </a:p>
      </dgm:t>
    </dgm:pt>
    <dgm:pt modelId="{9B615180-8D88-4963-AA63-8A334C01F66A}">
      <dgm:prSet custT="1"/>
      <dgm:spPr>
        <a:noFill/>
        <a:ln w="15875" cap="flat" cmpd="sng" algn="ctr">
          <a:noFill/>
          <a:prstDash val="solid"/>
        </a:ln>
        <a:effectLst/>
      </dgm:spPr>
      <dgm:t>
        <a:bodyPr spcFirstLastPara="0" vert="horz" wrap="square" lIns="103417" tIns="203200" rIns="103417" bIns="20320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County Auditor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divides final levy by district’s total tax capacity to determine tax rate needed to raise levy amount.</a:t>
          </a:r>
        </a:p>
      </dgm:t>
    </dgm:pt>
    <dgm:pt modelId="{36269AD0-C2F8-44F9-90AE-2EDD9CE8C67C}" type="parTrans" cxnId="{E1432ECB-9176-4DBD-AAE7-A075CCA6465C}">
      <dgm:prSet/>
      <dgm:spPr/>
      <dgm:t>
        <a:bodyPr/>
        <a:lstStyle/>
        <a:p>
          <a:endParaRPr lang="en-US"/>
        </a:p>
      </dgm:t>
    </dgm:pt>
    <dgm:pt modelId="{83982D25-C1D9-4E81-8959-49E3DDBD2B27}" type="sibTrans" cxnId="{E1432ECB-9176-4DBD-AAE7-A075CCA6465C}">
      <dgm:prSet/>
      <dgm:spPr/>
      <dgm:t>
        <a:bodyPr/>
        <a:lstStyle/>
        <a:p>
          <a:endParaRPr lang="en-US"/>
        </a:p>
      </dgm:t>
    </dgm:pt>
    <dgm:pt modelId="{5C9AEB35-702E-406D-85D5-4538360279CD}" type="pres">
      <dgm:prSet presAssocID="{78DB52F4-FE88-486B-AF88-DC7DF1A4C57C}" presName="Name0" presStyleCnt="0">
        <dgm:presLayoutVars>
          <dgm:dir/>
          <dgm:animLvl val="lvl"/>
          <dgm:resizeHandles val="exact"/>
        </dgm:presLayoutVars>
      </dgm:prSet>
      <dgm:spPr/>
    </dgm:pt>
    <dgm:pt modelId="{44BE1F1D-6DFC-422D-A141-8103ED77ABE9}" type="pres">
      <dgm:prSet presAssocID="{6B33BC70-D3CC-411D-AE3E-46B0DC55AB22}" presName="boxAndChildren" presStyleCnt="0"/>
      <dgm:spPr/>
    </dgm:pt>
    <dgm:pt modelId="{039E70A6-8B7E-480E-A6A5-8AFAF11437E1}" type="pres">
      <dgm:prSet presAssocID="{6B33BC70-D3CC-411D-AE3E-46B0DC55AB22}" presName="parentTextBox" presStyleLbl="alignNode1" presStyleIdx="0" presStyleCnt="6"/>
      <dgm:spPr/>
    </dgm:pt>
    <dgm:pt modelId="{376A6AC1-6461-4044-9632-2E8DC9168656}" type="pres">
      <dgm:prSet presAssocID="{6B33BC70-D3CC-411D-AE3E-46B0DC55AB22}" presName="descendantBox" presStyleLbl="bgAccFollowNode1" presStyleIdx="0" presStyleCnt="6"/>
      <dgm:spPr>
        <a:xfrm>
          <a:off x="1699418" y="4992037"/>
          <a:ext cx="5098256" cy="655202"/>
        </a:xfrm>
        <a:prstGeom prst="rect">
          <a:avLst/>
        </a:prstGeom>
      </dgm:spPr>
    </dgm:pt>
    <dgm:pt modelId="{1C17B43C-255D-4389-9256-469CFA5F3DAD}" type="pres">
      <dgm:prSet presAssocID="{6496E920-C994-4E04-A0A9-3FA2D4D0E8A5}" presName="sp" presStyleCnt="0"/>
      <dgm:spPr/>
    </dgm:pt>
    <dgm:pt modelId="{B57A7B16-68EB-4CC2-8A69-2B58119BA7FA}" type="pres">
      <dgm:prSet presAssocID="{96D46697-E1EF-49ED-B59B-AC5ED9A9A4F7}" presName="arrowAndChildren" presStyleCnt="0"/>
      <dgm:spPr/>
    </dgm:pt>
    <dgm:pt modelId="{001AF61C-20A5-4311-898A-6E0C6AA1A0DA}" type="pres">
      <dgm:prSet presAssocID="{96D46697-E1EF-49ED-B59B-AC5ED9A9A4F7}" presName="parentTextArrow" presStyleLbl="node1" presStyleIdx="0" presStyleCnt="0"/>
      <dgm:spPr/>
    </dgm:pt>
    <dgm:pt modelId="{B6E0B104-F731-4CDC-963D-DD947FFF5F4C}" type="pres">
      <dgm:prSet presAssocID="{96D46697-E1EF-49ED-B59B-AC5ED9A9A4F7}" presName="arrow" presStyleLbl="alignNode1" presStyleIdx="1" presStyleCnt="6" custScaleY="113924" custLinFactNeighborY="-7558"/>
      <dgm:spPr/>
    </dgm:pt>
    <dgm:pt modelId="{12351C96-4E6D-4D3B-B9F1-0436B116881A}" type="pres">
      <dgm:prSet presAssocID="{96D46697-E1EF-49ED-B59B-AC5ED9A9A4F7}" presName="descendantArrow" presStyleLbl="bgAccFollowNode1" presStyleIdx="1" presStyleCnt="6" custScaleY="148547"/>
      <dgm:spPr>
        <a:xfrm>
          <a:off x="1699418" y="3994164"/>
          <a:ext cx="5098256" cy="655005"/>
        </a:xfrm>
        <a:prstGeom prst="rect">
          <a:avLst/>
        </a:prstGeom>
      </dgm:spPr>
    </dgm:pt>
    <dgm:pt modelId="{C0F7B1CB-D14F-45CE-A396-ABF83EEAEA46}" type="pres">
      <dgm:prSet presAssocID="{442C90B0-9DEA-44F1-8E7B-1BD0CF22A2CA}" presName="sp" presStyleCnt="0"/>
      <dgm:spPr/>
    </dgm:pt>
    <dgm:pt modelId="{53DEA66F-51EB-4152-928A-26969DD6AD1B}" type="pres">
      <dgm:prSet presAssocID="{2D4C8359-3002-4D94-AEED-A1CB978BFAFB}" presName="arrowAndChildren" presStyleCnt="0"/>
      <dgm:spPr/>
    </dgm:pt>
    <dgm:pt modelId="{CD819E32-70EB-4DE5-A64B-1A2CDA19D353}" type="pres">
      <dgm:prSet presAssocID="{2D4C8359-3002-4D94-AEED-A1CB978BFAFB}" presName="parentTextArrow" presStyleLbl="node1" presStyleIdx="0" presStyleCnt="0"/>
      <dgm:spPr/>
    </dgm:pt>
    <dgm:pt modelId="{DDD7AB16-B347-4E9D-A024-3BE3C5A13467}" type="pres">
      <dgm:prSet presAssocID="{2D4C8359-3002-4D94-AEED-A1CB978BFAFB}" presName="arrow" presStyleLbl="alignNode1" presStyleIdx="2" presStyleCnt="6"/>
      <dgm:spPr/>
    </dgm:pt>
    <dgm:pt modelId="{B168921F-105E-47D9-A751-6563A8D505EF}" type="pres">
      <dgm:prSet presAssocID="{2D4C8359-3002-4D94-AEED-A1CB978BFAFB}" presName="descendantArrow" presStyleLbl="bgAccFollowNode1" presStyleIdx="2" presStyleCnt="6"/>
      <dgm:spPr>
        <a:xfrm>
          <a:off x="1699418" y="2996291"/>
          <a:ext cx="5098256" cy="655005"/>
        </a:xfrm>
        <a:prstGeom prst="rect">
          <a:avLst/>
        </a:prstGeom>
      </dgm:spPr>
    </dgm:pt>
    <dgm:pt modelId="{0384DEB2-5452-4CDB-87DE-5AB6338AECC3}" type="pres">
      <dgm:prSet presAssocID="{8D826D26-B4CA-465E-9EF8-30E63807010F}" presName="sp" presStyleCnt="0"/>
      <dgm:spPr/>
    </dgm:pt>
    <dgm:pt modelId="{E3117871-34BD-4046-8808-DD3DF0E8E7AC}" type="pres">
      <dgm:prSet presAssocID="{4B7EC30A-34AA-4543-ACD2-38899E42721D}" presName="arrowAndChildren" presStyleCnt="0"/>
      <dgm:spPr/>
    </dgm:pt>
    <dgm:pt modelId="{B9DF7DE3-7EF9-4A3D-9656-48288E2493B5}" type="pres">
      <dgm:prSet presAssocID="{4B7EC30A-34AA-4543-ACD2-38899E42721D}" presName="parentTextArrow" presStyleLbl="node1" presStyleIdx="0" presStyleCnt="0"/>
      <dgm:spPr/>
    </dgm:pt>
    <dgm:pt modelId="{7FA4C120-D046-4CBE-AD0C-2178A45B856A}" type="pres">
      <dgm:prSet presAssocID="{4B7EC30A-34AA-4543-ACD2-38899E42721D}" presName="arrow" presStyleLbl="alignNode1" presStyleIdx="3" presStyleCnt="6"/>
      <dgm:spPr/>
    </dgm:pt>
    <dgm:pt modelId="{35BAD3EE-4507-452D-AEAC-FF4068E32C75}" type="pres">
      <dgm:prSet presAssocID="{4B7EC30A-34AA-4543-ACD2-38899E42721D}" presName="descendantArrow" presStyleLbl="bgAccFollowNode1" presStyleIdx="3" presStyleCnt="6"/>
      <dgm:spPr>
        <a:xfrm>
          <a:off x="1699418" y="1998418"/>
          <a:ext cx="5098256" cy="655005"/>
        </a:xfrm>
        <a:prstGeom prst="rect">
          <a:avLst/>
        </a:prstGeom>
      </dgm:spPr>
    </dgm:pt>
    <dgm:pt modelId="{3A84EBE2-C601-47D8-A88B-9B2F236E261E}" type="pres">
      <dgm:prSet presAssocID="{03F26E5E-4896-4FBD-8E21-A989C053DE6C}" presName="sp" presStyleCnt="0"/>
      <dgm:spPr/>
    </dgm:pt>
    <dgm:pt modelId="{67F37FDB-3E2F-464A-8671-5D857E31C742}" type="pres">
      <dgm:prSet presAssocID="{00F5429C-A5F2-4687-8E49-45DE6E21D73D}" presName="arrowAndChildren" presStyleCnt="0"/>
      <dgm:spPr/>
    </dgm:pt>
    <dgm:pt modelId="{ACEB7660-6A43-413C-A05F-5974BE3E99D2}" type="pres">
      <dgm:prSet presAssocID="{00F5429C-A5F2-4687-8E49-45DE6E21D73D}" presName="parentTextArrow" presStyleLbl="node1" presStyleIdx="0" presStyleCnt="0"/>
      <dgm:spPr/>
    </dgm:pt>
    <dgm:pt modelId="{2AD4C458-4204-4FFB-9EB6-3440D0E5AD3E}" type="pres">
      <dgm:prSet presAssocID="{00F5429C-A5F2-4687-8E49-45DE6E21D73D}" presName="arrow" presStyleLbl="alignNode1" presStyleIdx="4" presStyleCnt="6"/>
      <dgm:spPr/>
    </dgm:pt>
    <dgm:pt modelId="{25817400-67C5-4B74-9BEF-2E1025E425CB}" type="pres">
      <dgm:prSet presAssocID="{00F5429C-A5F2-4687-8E49-45DE6E21D73D}" presName="descendantArrow" presStyleLbl="bgAccFollowNode1" presStyleIdx="4" presStyleCnt="6"/>
      <dgm:spPr>
        <a:xfrm>
          <a:off x="1699418" y="1000545"/>
          <a:ext cx="5098256" cy="655005"/>
        </a:xfrm>
        <a:prstGeom prst="rect">
          <a:avLst/>
        </a:prstGeom>
      </dgm:spPr>
    </dgm:pt>
    <dgm:pt modelId="{A69EC5D5-8150-4C66-A4DD-D1DB0274BEB5}" type="pres">
      <dgm:prSet presAssocID="{CF51CC12-002E-4389-BEAA-D24BDB6482DB}" presName="sp" presStyleCnt="0"/>
      <dgm:spPr/>
    </dgm:pt>
    <dgm:pt modelId="{2760475E-BC72-42DF-82A0-CDF329339114}" type="pres">
      <dgm:prSet presAssocID="{A918B10F-F48E-4FA0-B83B-6865BF8647A4}" presName="arrowAndChildren" presStyleCnt="0"/>
      <dgm:spPr/>
    </dgm:pt>
    <dgm:pt modelId="{A1170A7F-F1A8-45E1-A7FE-3F1EFA5D785A}" type="pres">
      <dgm:prSet presAssocID="{A918B10F-F48E-4FA0-B83B-6865BF8647A4}" presName="parentTextArrow" presStyleLbl="node1" presStyleIdx="0" presStyleCnt="0"/>
      <dgm:spPr/>
    </dgm:pt>
    <dgm:pt modelId="{D4566CC6-9759-4508-9DFA-027BA0B1B77D}" type="pres">
      <dgm:prSet presAssocID="{A918B10F-F48E-4FA0-B83B-6865BF8647A4}" presName="arrow" presStyleLbl="alignNode1" presStyleIdx="5" presStyleCnt="6"/>
      <dgm:spPr/>
    </dgm:pt>
    <dgm:pt modelId="{4C378B81-76D7-4059-8FA8-B6A9F833E9C8}" type="pres">
      <dgm:prSet presAssocID="{A918B10F-F48E-4FA0-B83B-6865BF8647A4}" presName="descendantArrow" presStyleLbl="bgAccFollowNode1" presStyleIdx="5" presStyleCnt="6"/>
      <dgm:spPr/>
    </dgm:pt>
  </dgm:ptLst>
  <dgm:cxnLst>
    <dgm:cxn modelId="{61DB540D-5275-4EEC-9A05-80ABE20EC8FB}" type="presOf" srcId="{96D46697-E1EF-49ED-B59B-AC5ED9A9A4F7}" destId="{001AF61C-20A5-4311-898A-6E0C6AA1A0DA}" srcOrd="0" destOrd="0" presId="urn:microsoft.com/office/officeart/2016/7/layout/VerticalDownArrowProcess"/>
    <dgm:cxn modelId="{D1D16126-0742-40DE-9F55-4CF57798825B}" type="presOf" srcId="{2D4C8359-3002-4D94-AEED-A1CB978BFAFB}" destId="{CD819E32-70EB-4DE5-A64B-1A2CDA19D353}" srcOrd="0" destOrd="0" presId="urn:microsoft.com/office/officeart/2016/7/layout/VerticalDownArrowProcess"/>
    <dgm:cxn modelId="{8B3D102E-1F7A-40A5-BD9C-3EF5F96D19B9}" type="presOf" srcId="{96D46697-E1EF-49ED-B59B-AC5ED9A9A4F7}" destId="{B6E0B104-F731-4CDC-963D-DD947FFF5F4C}" srcOrd="1" destOrd="0" presId="urn:microsoft.com/office/officeart/2016/7/layout/VerticalDownArrowProcess"/>
    <dgm:cxn modelId="{D9F82C2F-0594-4EE3-B91B-7AD4E015A0C2}" type="presOf" srcId="{4B7EC30A-34AA-4543-ACD2-38899E42721D}" destId="{B9DF7DE3-7EF9-4A3D-9656-48288E2493B5}" srcOrd="0" destOrd="0" presId="urn:microsoft.com/office/officeart/2016/7/layout/VerticalDownArrowProcess"/>
    <dgm:cxn modelId="{F6126D2F-4A73-403A-9F2D-0CB8798F1722}" type="presOf" srcId="{2D4C8359-3002-4D94-AEED-A1CB978BFAFB}" destId="{DDD7AB16-B347-4E9D-A024-3BE3C5A13467}" srcOrd="1" destOrd="0" presId="urn:microsoft.com/office/officeart/2016/7/layout/VerticalDownArrowProcess"/>
    <dgm:cxn modelId="{B1326A31-0731-422A-B49C-66391A120C11}" srcId="{78DB52F4-FE88-486B-AF88-DC7DF1A4C57C}" destId="{2D4C8359-3002-4D94-AEED-A1CB978BFAFB}" srcOrd="3" destOrd="0" parTransId="{5AA93150-D6C5-4D5E-9EBC-FD21555B1FAC}" sibTransId="{442C90B0-9DEA-44F1-8E7B-1BD0CF22A2CA}"/>
    <dgm:cxn modelId="{3446E331-1FEB-488D-BD66-B726A71F8991}" srcId="{4B7EC30A-34AA-4543-ACD2-38899E42721D}" destId="{02A24D7C-FB0A-486E-8922-DEB2F1FFD1AE}" srcOrd="0" destOrd="0" parTransId="{F650E972-EC9D-407E-BD57-4ECF82F8671B}" sibTransId="{2EBCEB6E-3EFA-45B5-91D8-0F8167E36F95}"/>
    <dgm:cxn modelId="{F4571A3A-8B1F-4BA8-A294-9B4D27F891EA}" type="presOf" srcId="{896696AD-332E-406B-987A-88A1C5FE9081}" destId="{25817400-67C5-4B74-9BEF-2E1025E425CB}" srcOrd="0" destOrd="0" presId="urn:microsoft.com/office/officeart/2016/7/layout/VerticalDownArrowProcess"/>
    <dgm:cxn modelId="{0554343B-A71F-41E1-9FC8-98BE8F74C69D}" srcId="{78DB52F4-FE88-486B-AF88-DC7DF1A4C57C}" destId="{A918B10F-F48E-4FA0-B83B-6865BF8647A4}" srcOrd="0" destOrd="0" parTransId="{940FCC60-D230-489B-86A4-9237E32E6553}" sibTransId="{CF51CC12-002E-4389-BEAA-D24BDB6482DB}"/>
    <dgm:cxn modelId="{E51B453B-FB55-47AB-ACC1-EAD77A4C3516}" srcId="{78DB52F4-FE88-486B-AF88-DC7DF1A4C57C}" destId="{00F5429C-A5F2-4687-8E49-45DE6E21D73D}" srcOrd="1" destOrd="0" parTransId="{DC860A85-E2D3-4F2E-BBDF-AB468F922544}" sibTransId="{03F26E5E-4896-4FBD-8E21-A989C053DE6C}"/>
    <dgm:cxn modelId="{3539903E-6134-4536-9858-B1C51ED5C9CA}" type="presOf" srcId="{ED558D12-CD8C-4661-B218-FC9636AAF29A}" destId="{B168921F-105E-47D9-A751-6563A8D505EF}" srcOrd="0" destOrd="0" presId="urn:microsoft.com/office/officeart/2016/7/layout/VerticalDownArrowProcess"/>
    <dgm:cxn modelId="{07E7E041-0FA2-46FB-BBB6-4CDE4B3E97BB}" srcId="{2D4C8359-3002-4D94-AEED-A1CB978BFAFB}" destId="{ED558D12-CD8C-4661-B218-FC9636AAF29A}" srcOrd="0" destOrd="0" parTransId="{DC84B63C-C4E3-4B5D-91A8-78C4361DC61C}" sibTransId="{4573D7F7-DE36-4204-8440-28530EC6C744}"/>
    <dgm:cxn modelId="{85F25773-83E6-4EEC-B4E8-328E5F691777}" type="presOf" srcId="{4B7EC30A-34AA-4543-ACD2-38899E42721D}" destId="{7FA4C120-D046-4CBE-AD0C-2178A45B856A}" srcOrd="1" destOrd="0" presId="urn:microsoft.com/office/officeart/2016/7/layout/VerticalDownArrowProcess"/>
    <dgm:cxn modelId="{6F490975-8D27-4EAC-9ABF-BE0ED8711C0E}" srcId="{78DB52F4-FE88-486B-AF88-DC7DF1A4C57C}" destId="{6B33BC70-D3CC-411D-AE3E-46B0DC55AB22}" srcOrd="5" destOrd="0" parTransId="{A6D452BD-B7AD-47E4-B522-14C3ED6422A2}" sibTransId="{22A02385-1953-43FA-B6B9-1DC80A3560D2}"/>
    <dgm:cxn modelId="{780D9981-AC6A-426D-86EF-F1E40311F387}" type="presOf" srcId="{A918B10F-F48E-4FA0-B83B-6865BF8647A4}" destId="{D4566CC6-9759-4508-9DFA-027BA0B1B77D}" srcOrd="1" destOrd="0" presId="urn:microsoft.com/office/officeart/2016/7/layout/VerticalDownArrowProcess"/>
    <dgm:cxn modelId="{0C0CC689-16EE-4921-A45D-725C79B5DE32}" type="presOf" srcId="{A918B10F-F48E-4FA0-B83B-6865BF8647A4}" destId="{A1170A7F-F1A8-45E1-A7FE-3F1EFA5D785A}" srcOrd="0" destOrd="0" presId="urn:microsoft.com/office/officeart/2016/7/layout/VerticalDownArrowProcess"/>
    <dgm:cxn modelId="{7C45AB94-5A4A-41ED-8FAF-3B2FCA0086FE}" type="presOf" srcId="{78DB52F4-FE88-486B-AF88-DC7DF1A4C57C}" destId="{5C9AEB35-702E-406D-85D5-4538360279CD}" srcOrd="0" destOrd="0" presId="urn:microsoft.com/office/officeart/2016/7/layout/VerticalDownArrowProcess"/>
    <dgm:cxn modelId="{1457B594-BD15-418F-9124-D751D4A5D3DD}" srcId="{78DB52F4-FE88-486B-AF88-DC7DF1A4C57C}" destId="{96D46697-E1EF-49ED-B59B-AC5ED9A9A4F7}" srcOrd="4" destOrd="0" parTransId="{AE11A211-514B-4469-869D-5983D52ABA72}" sibTransId="{6496E920-C994-4E04-A0A9-3FA2D4D0E8A5}"/>
    <dgm:cxn modelId="{9D6B4F9D-33D6-47E1-8908-6273A93DEC19}" type="presOf" srcId="{6B33BC70-D3CC-411D-AE3E-46B0DC55AB22}" destId="{039E70A6-8B7E-480E-A6A5-8AFAF11437E1}" srcOrd="0" destOrd="0" presId="urn:microsoft.com/office/officeart/2016/7/layout/VerticalDownArrowProcess"/>
    <dgm:cxn modelId="{0AFB54A0-E400-4B68-8066-2404A8AEC43E}" srcId="{00F5429C-A5F2-4687-8E49-45DE6E21D73D}" destId="{896696AD-332E-406B-987A-88A1C5FE9081}" srcOrd="0" destOrd="0" parTransId="{63EEF6ED-F611-4DAD-B000-41408C9FCB28}" sibTransId="{765BA044-FCCE-47C5-968C-5F01ECFB8AEC}"/>
    <dgm:cxn modelId="{2FD979A0-D771-48FB-ACE8-DAE672D2892C}" type="presOf" srcId="{02A24D7C-FB0A-486E-8922-DEB2F1FFD1AE}" destId="{35BAD3EE-4507-452D-AEAC-FF4068E32C75}" srcOrd="0" destOrd="0" presId="urn:microsoft.com/office/officeart/2016/7/layout/VerticalDownArrowProcess"/>
    <dgm:cxn modelId="{C808B1B6-9F51-4478-8D4D-53CDE4007A74}" srcId="{96D46697-E1EF-49ED-B59B-AC5ED9A9A4F7}" destId="{23A442E4-7FD0-4E67-B423-D3A12B78FD9F}" srcOrd="0" destOrd="0" parTransId="{A17280E2-B1C6-474A-8273-DFCE81E6B541}" sibTransId="{102C1C86-D907-4B88-B0EA-34C0F8FFD740}"/>
    <dgm:cxn modelId="{81F8D3BA-736C-4B1E-BE81-B6499DD59DA4}" type="presOf" srcId="{00F5429C-A5F2-4687-8E49-45DE6E21D73D}" destId="{ACEB7660-6A43-413C-A05F-5974BE3E99D2}" srcOrd="0" destOrd="0" presId="urn:microsoft.com/office/officeart/2016/7/layout/VerticalDownArrowProcess"/>
    <dgm:cxn modelId="{B0DBF2BF-4F91-4898-B578-B52027AA274F}" type="presOf" srcId="{9B615180-8D88-4963-AA63-8A334C01F66A}" destId="{376A6AC1-6461-4044-9632-2E8DC9168656}" srcOrd="0" destOrd="0" presId="urn:microsoft.com/office/officeart/2016/7/layout/VerticalDownArrowProcess"/>
    <dgm:cxn modelId="{E1432ECB-9176-4DBD-AAE7-A075CCA6465C}" srcId="{6B33BC70-D3CC-411D-AE3E-46B0DC55AB22}" destId="{9B615180-8D88-4963-AA63-8A334C01F66A}" srcOrd="0" destOrd="0" parTransId="{36269AD0-C2F8-44F9-90AE-2EDD9CE8C67C}" sibTransId="{83982D25-C1D9-4E81-8959-49E3DDBD2B27}"/>
    <dgm:cxn modelId="{7D3B56CC-2CD4-4539-8CCE-74F63222A991}" srcId="{A918B10F-F48E-4FA0-B83B-6865BF8647A4}" destId="{03D7BE3D-2BB2-40D5-BDDF-0D60176E5754}" srcOrd="0" destOrd="0" parTransId="{61FD8D52-4AF4-42D0-A7F4-7CCC4983E6B0}" sibTransId="{A7E4BCEF-279E-48F9-8F1E-A0FDDE9EF8C4}"/>
    <dgm:cxn modelId="{FDDA25DC-15EE-467C-AB6F-757AC728B240}" type="presOf" srcId="{23A442E4-7FD0-4E67-B423-D3A12B78FD9F}" destId="{12351C96-4E6D-4D3B-B9F1-0436B116881A}" srcOrd="0" destOrd="0" presId="urn:microsoft.com/office/officeart/2016/7/layout/VerticalDownArrowProcess"/>
    <dgm:cxn modelId="{0D5484DF-3744-43E7-9A65-CB66735F1C92}" type="presOf" srcId="{00F5429C-A5F2-4687-8E49-45DE6E21D73D}" destId="{2AD4C458-4204-4FFB-9EB6-3440D0E5AD3E}" srcOrd="1" destOrd="0" presId="urn:microsoft.com/office/officeart/2016/7/layout/VerticalDownArrowProcess"/>
    <dgm:cxn modelId="{1E75A3E5-5CD3-41CB-ACDB-9A51E069E6AA}" srcId="{78DB52F4-FE88-486B-AF88-DC7DF1A4C57C}" destId="{4B7EC30A-34AA-4543-ACD2-38899E42721D}" srcOrd="2" destOrd="0" parTransId="{77A61984-46B6-4721-AA69-7ADA16256861}" sibTransId="{8D826D26-B4CA-465E-9EF8-30E63807010F}"/>
    <dgm:cxn modelId="{A10F85EB-5CD4-42C3-9E30-7D0A521959DA}" type="presOf" srcId="{03D7BE3D-2BB2-40D5-BDDF-0D60176E5754}" destId="{4C378B81-76D7-4059-8FA8-B6A9F833E9C8}" srcOrd="0" destOrd="0" presId="urn:microsoft.com/office/officeart/2016/7/layout/VerticalDownArrowProcess"/>
    <dgm:cxn modelId="{68A31BB0-3ECE-41A3-B1D3-0C061DF12B9C}" type="presParOf" srcId="{5C9AEB35-702E-406D-85D5-4538360279CD}" destId="{44BE1F1D-6DFC-422D-A141-8103ED77ABE9}" srcOrd="0" destOrd="0" presId="urn:microsoft.com/office/officeart/2016/7/layout/VerticalDownArrowProcess"/>
    <dgm:cxn modelId="{2D978403-D9F3-469F-8F57-DB2F86B203C6}" type="presParOf" srcId="{44BE1F1D-6DFC-422D-A141-8103ED77ABE9}" destId="{039E70A6-8B7E-480E-A6A5-8AFAF11437E1}" srcOrd="0" destOrd="0" presId="urn:microsoft.com/office/officeart/2016/7/layout/VerticalDownArrowProcess"/>
    <dgm:cxn modelId="{CBFE263F-58C6-4E4D-8F9E-D7834DE8D434}" type="presParOf" srcId="{44BE1F1D-6DFC-422D-A141-8103ED77ABE9}" destId="{376A6AC1-6461-4044-9632-2E8DC9168656}" srcOrd="1" destOrd="0" presId="urn:microsoft.com/office/officeart/2016/7/layout/VerticalDownArrowProcess"/>
    <dgm:cxn modelId="{84887663-846F-4D7D-B9A0-2E41CD908342}" type="presParOf" srcId="{5C9AEB35-702E-406D-85D5-4538360279CD}" destId="{1C17B43C-255D-4389-9256-469CFA5F3DAD}" srcOrd="1" destOrd="0" presId="urn:microsoft.com/office/officeart/2016/7/layout/VerticalDownArrowProcess"/>
    <dgm:cxn modelId="{1966843B-7A87-4FC5-9696-345D9F2A941E}" type="presParOf" srcId="{5C9AEB35-702E-406D-85D5-4538360279CD}" destId="{B57A7B16-68EB-4CC2-8A69-2B58119BA7FA}" srcOrd="2" destOrd="0" presId="urn:microsoft.com/office/officeart/2016/7/layout/VerticalDownArrowProcess"/>
    <dgm:cxn modelId="{201FED4C-FF5E-4CCE-81E0-A43CE49D1C9F}" type="presParOf" srcId="{B57A7B16-68EB-4CC2-8A69-2B58119BA7FA}" destId="{001AF61C-20A5-4311-898A-6E0C6AA1A0DA}" srcOrd="0" destOrd="0" presId="urn:microsoft.com/office/officeart/2016/7/layout/VerticalDownArrowProcess"/>
    <dgm:cxn modelId="{D047BC85-7A34-47BF-BEA0-7E734CBBAEF6}" type="presParOf" srcId="{B57A7B16-68EB-4CC2-8A69-2B58119BA7FA}" destId="{B6E0B104-F731-4CDC-963D-DD947FFF5F4C}" srcOrd="1" destOrd="0" presId="urn:microsoft.com/office/officeart/2016/7/layout/VerticalDownArrowProcess"/>
    <dgm:cxn modelId="{C99024FF-4A49-4E5B-9CA1-FF371323AF52}" type="presParOf" srcId="{B57A7B16-68EB-4CC2-8A69-2B58119BA7FA}" destId="{12351C96-4E6D-4D3B-B9F1-0436B116881A}" srcOrd="2" destOrd="0" presId="urn:microsoft.com/office/officeart/2016/7/layout/VerticalDownArrowProcess"/>
    <dgm:cxn modelId="{AD61E489-8C12-4838-B5DC-461774E7F94D}" type="presParOf" srcId="{5C9AEB35-702E-406D-85D5-4538360279CD}" destId="{C0F7B1CB-D14F-45CE-A396-ABF83EEAEA46}" srcOrd="3" destOrd="0" presId="urn:microsoft.com/office/officeart/2016/7/layout/VerticalDownArrowProcess"/>
    <dgm:cxn modelId="{0F837635-9B20-4455-A3CC-B058D0AF242A}" type="presParOf" srcId="{5C9AEB35-702E-406D-85D5-4538360279CD}" destId="{53DEA66F-51EB-4152-928A-26969DD6AD1B}" srcOrd="4" destOrd="0" presId="urn:microsoft.com/office/officeart/2016/7/layout/VerticalDownArrowProcess"/>
    <dgm:cxn modelId="{55872C18-A0B0-4531-894B-1D3AC4577535}" type="presParOf" srcId="{53DEA66F-51EB-4152-928A-26969DD6AD1B}" destId="{CD819E32-70EB-4DE5-A64B-1A2CDA19D353}" srcOrd="0" destOrd="0" presId="urn:microsoft.com/office/officeart/2016/7/layout/VerticalDownArrowProcess"/>
    <dgm:cxn modelId="{82B2AFCD-B8EC-43AE-A219-F8AD44EC1DAD}" type="presParOf" srcId="{53DEA66F-51EB-4152-928A-26969DD6AD1B}" destId="{DDD7AB16-B347-4E9D-A024-3BE3C5A13467}" srcOrd="1" destOrd="0" presId="urn:microsoft.com/office/officeart/2016/7/layout/VerticalDownArrowProcess"/>
    <dgm:cxn modelId="{ABEE6231-DE3F-4BED-8ABE-98214D2E62BF}" type="presParOf" srcId="{53DEA66F-51EB-4152-928A-26969DD6AD1B}" destId="{B168921F-105E-47D9-A751-6563A8D505EF}" srcOrd="2" destOrd="0" presId="urn:microsoft.com/office/officeart/2016/7/layout/VerticalDownArrowProcess"/>
    <dgm:cxn modelId="{D6657BB2-BE61-4C49-80FE-2BB7868F86C9}" type="presParOf" srcId="{5C9AEB35-702E-406D-85D5-4538360279CD}" destId="{0384DEB2-5452-4CDB-87DE-5AB6338AECC3}" srcOrd="5" destOrd="0" presId="urn:microsoft.com/office/officeart/2016/7/layout/VerticalDownArrowProcess"/>
    <dgm:cxn modelId="{40E9C358-4736-4119-9197-F1DAFDA33ECB}" type="presParOf" srcId="{5C9AEB35-702E-406D-85D5-4538360279CD}" destId="{E3117871-34BD-4046-8808-DD3DF0E8E7AC}" srcOrd="6" destOrd="0" presId="urn:microsoft.com/office/officeart/2016/7/layout/VerticalDownArrowProcess"/>
    <dgm:cxn modelId="{524F94C6-E7DB-4627-BB9D-7B83002931F5}" type="presParOf" srcId="{E3117871-34BD-4046-8808-DD3DF0E8E7AC}" destId="{B9DF7DE3-7EF9-4A3D-9656-48288E2493B5}" srcOrd="0" destOrd="0" presId="urn:microsoft.com/office/officeart/2016/7/layout/VerticalDownArrowProcess"/>
    <dgm:cxn modelId="{8D27D0EC-DF65-488C-AFD9-D16F6E08342E}" type="presParOf" srcId="{E3117871-34BD-4046-8808-DD3DF0E8E7AC}" destId="{7FA4C120-D046-4CBE-AD0C-2178A45B856A}" srcOrd="1" destOrd="0" presId="urn:microsoft.com/office/officeart/2016/7/layout/VerticalDownArrowProcess"/>
    <dgm:cxn modelId="{C096A737-0CFD-4371-80CD-608F31863E82}" type="presParOf" srcId="{E3117871-34BD-4046-8808-DD3DF0E8E7AC}" destId="{35BAD3EE-4507-452D-AEAC-FF4068E32C75}" srcOrd="2" destOrd="0" presId="urn:microsoft.com/office/officeart/2016/7/layout/VerticalDownArrowProcess"/>
    <dgm:cxn modelId="{DB845E51-D1E1-4ACD-9D53-6EECA979004A}" type="presParOf" srcId="{5C9AEB35-702E-406D-85D5-4538360279CD}" destId="{3A84EBE2-C601-47D8-A88B-9B2F236E261E}" srcOrd="7" destOrd="0" presId="urn:microsoft.com/office/officeart/2016/7/layout/VerticalDownArrowProcess"/>
    <dgm:cxn modelId="{3FA060BD-BC4F-494B-A241-58EFD04CA754}" type="presParOf" srcId="{5C9AEB35-702E-406D-85D5-4538360279CD}" destId="{67F37FDB-3E2F-464A-8671-5D857E31C742}" srcOrd="8" destOrd="0" presId="urn:microsoft.com/office/officeart/2016/7/layout/VerticalDownArrowProcess"/>
    <dgm:cxn modelId="{CD949494-5F5B-4644-96F9-CC0491156C20}" type="presParOf" srcId="{67F37FDB-3E2F-464A-8671-5D857E31C742}" destId="{ACEB7660-6A43-413C-A05F-5974BE3E99D2}" srcOrd="0" destOrd="0" presId="urn:microsoft.com/office/officeart/2016/7/layout/VerticalDownArrowProcess"/>
    <dgm:cxn modelId="{D56BC019-0586-4E73-800A-7C1AF9CA3D2D}" type="presParOf" srcId="{67F37FDB-3E2F-464A-8671-5D857E31C742}" destId="{2AD4C458-4204-4FFB-9EB6-3440D0E5AD3E}" srcOrd="1" destOrd="0" presId="urn:microsoft.com/office/officeart/2016/7/layout/VerticalDownArrowProcess"/>
    <dgm:cxn modelId="{606210D6-E981-4936-85BC-5E36FB2F28B7}" type="presParOf" srcId="{67F37FDB-3E2F-464A-8671-5D857E31C742}" destId="{25817400-67C5-4B74-9BEF-2E1025E425CB}" srcOrd="2" destOrd="0" presId="urn:microsoft.com/office/officeart/2016/7/layout/VerticalDownArrowProcess"/>
    <dgm:cxn modelId="{401D0874-135B-452C-879C-4DE7482BE45A}" type="presParOf" srcId="{5C9AEB35-702E-406D-85D5-4538360279CD}" destId="{A69EC5D5-8150-4C66-A4DD-D1DB0274BEB5}" srcOrd="9" destOrd="0" presId="urn:microsoft.com/office/officeart/2016/7/layout/VerticalDownArrowProcess"/>
    <dgm:cxn modelId="{3773AE0B-84D4-4212-BBEC-4F64783035B1}" type="presParOf" srcId="{5C9AEB35-702E-406D-85D5-4538360279CD}" destId="{2760475E-BC72-42DF-82A0-CDF329339114}" srcOrd="10" destOrd="0" presId="urn:microsoft.com/office/officeart/2016/7/layout/VerticalDownArrowProcess"/>
    <dgm:cxn modelId="{F337B70E-E6A4-417D-95A6-0047BE39BEE2}" type="presParOf" srcId="{2760475E-BC72-42DF-82A0-CDF329339114}" destId="{A1170A7F-F1A8-45E1-A7FE-3F1EFA5D785A}" srcOrd="0" destOrd="0" presId="urn:microsoft.com/office/officeart/2016/7/layout/VerticalDownArrowProcess"/>
    <dgm:cxn modelId="{6CC7E672-D2E8-46D5-97B4-47324BA2ED7E}" type="presParOf" srcId="{2760475E-BC72-42DF-82A0-CDF329339114}" destId="{D4566CC6-9759-4508-9DFA-027BA0B1B77D}" srcOrd="1" destOrd="0" presId="urn:microsoft.com/office/officeart/2016/7/layout/VerticalDownArrowProcess"/>
    <dgm:cxn modelId="{6DCBD709-0783-4285-957D-40A160E02710}" type="presParOf" srcId="{2760475E-BC72-42DF-82A0-CDF329339114}" destId="{4C378B81-76D7-4059-8FA8-B6A9F833E9C8}" srcOrd="2" destOrd="0" presId="urn:microsoft.com/office/officeart/2016/7/layout/VerticalDown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45B50-32F3-4AB9-B020-4110E2DC3094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9052AE-4A15-425D-BDD2-E29760739FCC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September 8: MDE prepared &amp; distributed first draft of levy limit report setting maximum authorized levy</a:t>
          </a:r>
        </a:p>
      </dgm:t>
    </dgm:pt>
    <dgm:pt modelId="{AF3FB5C9-AC81-418A-83CA-4842CD57E0B0}" type="parTrans" cxnId="{9D017C25-38C9-49C2-A270-A7016CD5B0DE}">
      <dgm:prSet/>
      <dgm:spPr/>
      <dgm:t>
        <a:bodyPr/>
        <a:lstStyle/>
        <a:p>
          <a:endParaRPr lang="en-US"/>
        </a:p>
      </dgm:t>
    </dgm:pt>
    <dgm:pt modelId="{C759A702-8133-4A3A-94A6-5C0DECB74D05}" type="sibTrans" cxnId="{9D017C25-38C9-49C2-A270-A7016CD5B0DE}">
      <dgm:prSet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gm:spPr>
      <dgm:t>
        <a:bodyPr/>
        <a:lstStyle/>
        <a:p>
          <a:endParaRPr lang="en-US"/>
        </a:p>
      </dgm:t>
    </dgm:pt>
    <dgm:pt modelId="{F9B759CD-B5EE-4B48-B975-0B9F54FB7E89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September 16: School Board approved proposed levy amounts</a:t>
          </a:r>
        </a:p>
      </dgm:t>
    </dgm:pt>
    <dgm:pt modelId="{443F3F34-2DCE-4A4F-8296-2F8EDE1E0C14}" type="parTrans" cxnId="{97EEEB50-8CF8-477E-8E5C-608951D292DE}">
      <dgm:prSet/>
      <dgm:spPr/>
      <dgm:t>
        <a:bodyPr/>
        <a:lstStyle/>
        <a:p>
          <a:endParaRPr lang="en-US"/>
        </a:p>
      </dgm:t>
    </dgm:pt>
    <dgm:pt modelId="{51A4B2A8-0CE3-4EDE-9A22-C167380AB0FD}" type="sibTrans" cxnId="{97EEEB50-8CF8-477E-8E5C-608951D292DE}">
      <dgm:prSet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gm:spPr>
      <dgm:t>
        <a:bodyPr/>
        <a:lstStyle/>
        <a:p>
          <a:endParaRPr lang="en-US"/>
        </a:p>
      </dgm:t>
    </dgm:pt>
    <dgm:pt modelId="{2B32A25B-94D6-495B-8DA6-C5A854127502}">
      <dgm:prSet/>
      <dgm:spPr>
        <a:solidFill>
          <a:schemeClr val="accent6"/>
        </a:solidFill>
      </dgm:spPr>
      <dgm:t>
        <a:bodyPr/>
        <a:lstStyle/>
        <a:p>
          <a:r>
            <a:rPr lang="en-US"/>
            <a:t>Mid-November: County mailed “Proposed Property Tax Statements” to all property owners </a:t>
          </a:r>
        </a:p>
      </dgm:t>
    </dgm:pt>
    <dgm:pt modelId="{0220446E-A840-47FC-A8B9-2F8BE8BA4212}" type="parTrans" cxnId="{15934662-DCDD-4225-953E-BC64C73DC313}">
      <dgm:prSet/>
      <dgm:spPr/>
      <dgm:t>
        <a:bodyPr/>
        <a:lstStyle/>
        <a:p>
          <a:endParaRPr lang="en-US"/>
        </a:p>
      </dgm:t>
    </dgm:pt>
    <dgm:pt modelId="{989D1FE3-4160-4264-A09E-1D085F0EA786}" type="sibTrans" cxnId="{15934662-DCDD-4225-953E-BC64C73DC313}">
      <dgm:prSet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gm:spPr>
      <dgm:t>
        <a:bodyPr/>
        <a:lstStyle/>
        <a:p>
          <a:endParaRPr lang="en-US"/>
        </a:p>
      </dgm:t>
    </dgm:pt>
    <dgm:pt modelId="{2EF45139-ED25-4BE2-AD76-1D71782BF02C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December 16: Public hearing on proposed levy at regular meeting </a:t>
          </a:r>
        </a:p>
      </dgm:t>
    </dgm:pt>
    <dgm:pt modelId="{3D0AB53A-3140-4752-A63D-8598251C6277}" type="parTrans" cxnId="{20FA9D20-3522-4901-9F6F-EC173C346940}">
      <dgm:prSet/>
      <dgm:spPr/>
      <dgm:t>
        <a:bodyPr/>
        <a:lstStyle/>
        <a:p>
          <a:endParaRPr lang="en-US"/>
        </a:p>
      </dgm:t>
    </dgm:pt>
    <dgm:pt modelId="{7903EA9A-9DF9-440B-AB24-503D2ABCC456}" type="sibTrans" cxnId="{20FA9D20-3522-4901-9F6F-EC173C346940}">
      <dgm:prSet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gm:spPr>
      <dgm:t>
        <a:bodyPr/>
        <a:lstStyle/>
        <a:p>
          <a:endParaRPr lang="en-US"/>
        </a:p>
      </dgm:t>
    </dgm:pt>
    <dgm:pt modelId="{13AC57F4-A2B2-47F7-A008-A958CFB7197C}">
      <dgm:prSet/>
      <dgm:spPr>
        <a:solidFill>
          <a:schemeClr val="accent6"/>
        </a:solidFill>
      </dgm:spPr>
      <dgm:t>
        <a:bodyPr/>
        <a:lstStyle/>
        <a:p>
          <a:r>
            <a:rPr lang="en-US"/>
            <a:t>Following hearing, School Board will certify final levy amounts</a:t>
          </a:r>
        </a:p>
      </dgm:t>
    </dgm:pt>
    <dgm:pt modelId="{46DDC9ED-913B-4DDA-9B5A-32926960928E}" type="parTrans" cxnId="{4AF93624-3E8B-42C8-8B86-C77276ECE00D}">
      <dgm:prSet/>
      <dgm:spPr/>
      <dgm:t>
        <a:bodyPr/>
        <a:lstStyle/>
        <a:p>
          <a:endParaRPr lang="en-US"/>
        </a:p>
      </dgm:t>
    </dgm:pt>
    <dgm:pt modelId="{8E838D33-DB9A-456A-97B4-D090445C77ED}" type="sibTrans" cxnId="{4AF93624-3E8B-42C8-8B86-C77276ECE00D}">
      <dgm:prSet/>
      <dgm:spPr/>
      <dgm:t>
        <a:bodyPr/>
        <a:lstStyle/>
        <a:p>
          <a:endParaRPr lang="en-US"/>
        </a:p>
      </dgm:t>
    </dgm:pt>
    <dgm:pt modelId="{FB89E079-934F-4CBB-ABE7-2AC21F0995C9}" type="pres">
      <dgm:prSet presAssocID="{6BD45B50-32F3-4AB9-B020-4110E2DC3094}" presName="Name0" presStyleCnt="0">
        <dgm:presLayoutVars>
          <dgm:dir/>
          <dgm:resizeHandles val="exact"/>
        </dgm:presLayoutVars>
      </dgm:prSet>
      <dgm:spPr/>
    </dgm:pt>
    <dgm:pt modelId="{1B33EB74-8339-43D5-8C04-DFE56B9D77AF}" type="pres">
      <dgm:prSet presAssocID="{B39052AE-4A15-425D-BDD2-E29760739FCC}" presName="node" presStyleLbl="node1" presStyleIdx="0" presStyleCnt="5">
        <dgm:presLayoutVars>
          <dgm:bulletEnabled val="1"/>
        </dgm:presLayoutVars>
      </dgm:prSet>
      <dgm:spPr/>
    </dgm:pt>
    <dgm:pt modelId="{EB0AFB1B-EBEF-49AB-AD65-36D70D07341D}" type="pres">
      <dgm:prSet presAssocID="{C759A702-8133-4A3A-94A6-5C0DECB74D05}" presName="sibTrans" presStyleLbl="sibTrans2D1" presStyleIdx="0" presStyleCnt="4"/>
      <dgm:spPr/>
    </dgm:pt>
    <dgm:pt modelId="{05AB1A65-AAD2-494B-BB27-543A39B4D86C}" type="pres">
      <dgm:prSet presAssocID="{C759A702-8133-4A3A-94A6-5C0DECB74D05}" presName="connectorText" presStyleLbl="sibTrans2D1" presStyleIdx="0" presStyleCnt="4"/>
      <dgm:spPr/>
    </dgm:pt>
    <dgm:pt modelId="{40DED539-322E-494E-922A-39D3627D7E46}" type="pres">
      <dgm:prSet presAssocID="{F9B759CD-B5EE-4B48-B975-0B9F54FB7E89}" presName="node" presStyleLbl="node1" presStyleIdx="1" presStyleCnt="5">
        <dgm:presLayoutVars>
          <dgm:bulletEnabled val="1"/>
        </dgm:presLayoutVars>
      </dgm:prSet>
      <dgm:spPr/>
    </dgm:pt>
    <dgm:pt modelId="{D025DB94-8FD2-450F-903C-6F9809989290}" type="pres">
      <dgm:prSet presAssocID="{51A4B2A8-0CE3-4EDE-9A22-C167380AB0FD}" presName="sibTrans" presStyleLbl="sibTrans2D1" presStyleIdx="1" presStyleCnt="4"/>
      <dgm:spPr/>
    </dgm:pt>
    <dgm:pt modelId="{6C686972-6194-47CD-9067-4B3A36E7B4A0}" type="pres">
      <dgm:prSet presAssocID="{51A4B2A8-0CE3-4EDE-9A22-C167380AB0FD}" presName="connectorText" presStyleLbl="sibTrans2D1" presStyleIdx="1" presStyleCnt="4"/>
      <dgm:spPr/>
    </dgm:pt>
    <dgm:pt modelId="{7ED90B12-6146-4C82-B89B-9ABFC212A4EB}" type="pres">
      <dgm:prSet presAssocID="{2B32A25B-94D6-495B-8DA6-C5A854127502}" presName="node" presStyleLbl="node1" presStyleIdx="2" presStyleCnt="5">
        <dgm:presLayoutVars>
          <dgm:bulletEnabled val="1"/>
        </dgm:presLayoutVars>
      </dgm:prSet>
      <dgm:spPr/>
    </dgm:pt>
    <dgm:pt modelId="{0D2E50B0-6D88-4923-9282-6E3FD2744362}" type="pres">
      <dgm:prSet presAssocID="{989D1FE3-4160-4264-A09E-1D085F0EA786}" presName="sibTrans" presStyleLbl="sibTrans2D1" presStyleIdx="2" presStyleCnt="4"/>
      <dgm:spPr/>
    </dgm:pt>
    <dgm:pt modelId="{F900A69A-6305-4FBF-A946-9EAC6FFAFF28}" type="pres">
      <dgm:prSet presAssocID="{989D1FE3-4160-4264-A09E-1D085F0EA786}" presName="connectorText" presStyleLbl="sibTrans2D1" presStyleIdx="2" presStyleCnt="4"/>
      <dgm:spPr/>
    </dgm:pt>
    <dgm:pt modelId="{CCDBDAFE-6E4A-4D4D-BF80-3DDFF6DC45B2}" type="pres">
      <dgm:prSet presAssocID="{2EF45139-ED25-4BE2-AD76-1D71782BF02C}" presName="node" presStyleLbl="node1" presStyleIdx="3" presStyleCnt="5">
        <dgm:presLayoutVars>
          <dgm:bulletEnabled val="1"/>
        </dgm:presLayoutVars>
      </dgm:prSet>
      <dgm:spPr/>
    </dgm:pt>
    <dgm:pt modelId="{177EC362-F2F6-465D-8AB3-E245282A217A}" type="pres">
      <dgm:prSet presAssocID="{7903EA9A-9DF9-440B-AB24-503D2ABCC456}" presName="sibTrans" presStyleLbl="sibTrans2D1" presStyleIdx="3" presStyleCnt="4"/>
      <dgm:spPr/>
    </dgm:pt>
    <dgm:pt modelId="{585EC7BB-C1F9-4C88-907C-6BE548DB2C70}" type="pres">
      <dgm:prSet presAssocID="{7903EA9A-9DF9-440B-AB24-503D2ABCC456}" presName="connectorText" presStyleLbl="sibTrans2D1" presStyleIdx="3" presStyleCnt="4"/>
      <dgm:spPr/>
    </dgm:pt>
    <dgm:pt modelId="{A3911055-8D72-41DF-91F7-52DA379B62B7}" type="pres">
      <dgm:prSet presAssocID="{13AC57F4-A2B2-47F7-A008-A958CFB7197C}" presName="node" presStyleLbl="node1" presStyleIdx="4" presStyleCnt="5">
        <dgm:presLayoutVars>
          <dgm:bulletEnabled val="1"/>
        </dgm:presLayoutVars>
      </dgm:prSet>
      <dgm:spPr/>
    </dgm:pt>
  </dgm:ptLst>
  <dgm:cxnLst>
    <dgm:cxn modelId="{5DE42F08-F7D0-4731-9A18-F6E48641D0E6}" type="presOf" srcId="{7903EA9A-9DF9-440B-AB24-503D2ABCC456}" destId="{177EC362-F2F6-465D-8AB3-E245282A217A}" srcOrd="0" destOrd="0" presId="urn:microsoft.com/office/officeart/2005/8/layout/process1"/>
    <dgm:cxn modelId="{A9D6F91B-C46E-422D-9414-93C6961E3760}" type="presOf" srcId="{51A4B2A8-0CE3-4EDE-9A22-C167380AB0FD}" destId="{D025DB94-8FD2-450F-903C-6F9809989290}" srcOrd="0" destOrd="0" presId="urn:microsoft.com/office/officeart/2005/8/layout/process1"/>
    <dgm:cxn modelId="{E3828D1F-BF3A-45DC-B697-6B6818E5DAE2}" type="presOf" srcId="{13AC57F4-A2B2-47F7-A008-A958CFB7197C}" destId="{A3911055-8D72-41DF-91F7-52DA379B62B7}" srcOrd="0" destOrd="0" presId="urn:microsoft.com/office/officeart/2005/8/layout/process1"/>
    <dgm:cxn modelId="{20FA9D20-3522-4901-9F6F-EC173C346940}" srcId="{6BD45B50-32F3-4AB9-B020-4110E2DC3094}" destId="{2EF45139-ED25-4BE2-AD76-1D71782BF02C}" srcOrd="3" destOrd="0" parTransId="{3D0AB53A-3140-4752-A63D-8598251C6277}" sibTransId="{7903EA9A-9DF9-440B-AB24-503D2ABCC456}"/>
    <dgm:cxn modelId="{9F052C22-6CBF-477A-89F6-D01F563DB4EF}" type="presOf" srcId="{2EF45139-ED25-4BE2-AD76-1D71782BF02C}" destId="{CCDBDAFE-6E4A-4D4D-BF80-3DDFF6DC45B2}" srcOrd="0" destOrd="0" presId="urn:microsoft.com/office/officeart/2005/8/layout/process1"/>
    <dgm:cxn modelId="{4AF93624-3E8B-42C8-8B86-C77276ECE00D}" srcId="{6BD45B50-32F3-4AB9-B020-4110E2DC3094}" destId="{13AC57F4-A2B2-47F7-A008-A958CFB7197C}" srcOrd="4" destOrd="0" parTransId="{46DDC9ED-913B-4DDA-9B5A-32926960928E}" sibTransId="{8E838D33-DB9A-456A-97B4-D090445C77ED}"/>
    <dgm:cxn modelId="{74EE5C24-BB66-475B-BFC8-E8A4F3AE7AE0}" type="presOf" srcId="{F9B759CD-B5EE-4B48-B975-0B9F54FB7E89}" destId="{40DED539-322E-494E-922A-39D3627D7E46}" srcOrd="0" destOrd="0" presId="urn:microsoft.com/office/officeart/2005/8/layout/process1"/>
    <dgm:cxn modelId="{9D017C25-38C9-49C2-A270-A7016CD5B0DE}" srcId="{6BD45B50-32F3-4AB9-B020-4110E2DC3094}" destId="{B39052AE-4A15-425D-BDD2-E29760739FCC}" srcOrd="0" destOrd="0" parTransId="{AF3FB5C9-AC81-418A-83CA-4842CD57E0B0}" sibTransId="{C759A702-8133-4A3A-94A6-5C0DECB74D05}"/>
    <dgm:cxn modelId="{8B885E31-6AC2-4B2A-9C79-7DD22A644893}" type="presOf" srcId="{2B32A25B-94D6-495B-8DA6-C5A854127502}" destId="{7ED90B12-6146-4C82-B89B-9ABFC212A4EB}" srcOrd="0" destOrd="0" presId="urn:microsoft.com/office/officeart/2005/8/layout/process1"/>
    <dgm:cxn modelId="{5ADF5236-0BBC-443B-9AF3-3A8B8C696D40}" type="presOf" srcId="{51A4B2A8-0CE3-4EDE-9A22-C167380AB0FD}" destId="{6C686972-6194-47CD-9067-4B3A36E7B4A0}" srcOrd="1" destOrd="0" presId="urn:microsoft.com/office/officeart/2005/8/layout/process1"/>
    <dgm:cxn modelId="{4301CE3D-0650-4498-AF11-053EDBA3FDE8}" type="presOf" srcId="{7903EA9A-9DF9-440B-AB24-503D2ABCC456}" destId="{585EC7BB-C1F9-4C88-907C-6BE548DB2C70}" srcOrd="1" destOrd="0" presId="urn:microsoft.com/office/officeart/2005/8/layout/process1"/>
    <dgm:cxn modelId="{15934662-DCDD-4225-953E-BC64C73DC313}" srcId="{6BD45B50-32F3-4AB9-B020-4110E2DC3094}" destId="{2B32A25B-94D6-495B-8DA6-C5A854127502}" srcOrd="2" destOrd="0" parTransId="{0220446E-A840-47FC-A8B9-2F8BE8BA4212}" sibTransId="{989D1FE3-4160-4264-A09E-1D085F0EA786}"/>
    <dgm:cxn modelId="{97EEEB50-8CF8-477E-8E5C-608951D292DE}" srcId="{6BD45B50-32F3-4AB9-B020-4110E2DC3094}" destId="{F9B759CD-B5EE-4B48-B975-0B9F54FB7E89}" srcOrd="1" destOrd="0" parTransId="{443F3F34-2DCE-4A4F-8296-2F8EDE1E0C14}" sibTransId="{51A4B2A8-0CE3-4EDE-9A22-C167380AB0FD}"/>
    <dgm:cxn modelId="{3BA843AE-6233-470E-8449-9A5D3A8F24A4}" type="presOf" srcId="{6BD45B50-32F3-4AB9-B020-4110E2DC3094}" destId="{FB89E079-934F-4CBB-ABE7-2AC21F0995C9}" srcOrd="0" destOrd="0" presId="urn:microsoft.com/office/officeart/2005/8/layout/process1"/>
    <dgm:cxn modelId="{D0B5B8B4-3A93-48BB-B8C8-C599DA66A29B}" type="presOf" srcId="{989D1FE3-4160-4264-A09E-1D085F0EA786}" destId="{F900A69A-6305-4FBF-A946-9EAC6FFAFF28}" srcOrd="1" destOrd="0" presId="urn:microsoft.com/office/officeart/2005/8/layout/process1"/>
    <dgm:cxn modelId="{DA1D5EDB-4BA5-41B7-903C-B356DD11AD00}" type="presOf" srcId="{B39052AE-4A15-425D-BDD2-E29760739FCC}" destId="{1B33EB74-8339-43D5-8C04-DFE56B9D77AF}" srcOrd="0" destOrd="0" presId="urn:microsoft.com/office/officeart/2005/8/layout/process1"/>
    <dgm:cxn modelId="{345E71E5-C6C5-4BEF-BAD4-ACE7581B5EDD}" type="presOf" srcId="{C759A702-8133-4A3A-94A6-5C0DECB74D05}" destId="{05AB1A65-AAD2-494B-BB27-543A39B4D86C}" srcOrd="1" destOrd="0" presId="urn:microsoft.com/office/officeart/2005/8/layout/process1"/>
    <dgm:cxn modelId="{AE4053ED-1A03-44DE-8F18-A63629E8EEC0}" type="presOf" srcId="{C759A702-8133-4A3A-94A6-5C0DECB74D05}" destId="{EB0AFB1B-EBEF-49AB-AD65-36D70D07341D}" srcOrd="0" destOrd="0" presId="urn:microsoft.com/office/officeart/2005/8/layout/process1"/>
    <dgm:cxn modelId="{A5FC28FD-DEE8-4A36-9F8F-210D8AEC09A6}" type="presOf" srcId="{989D1FE3-4160-4264-A09E-1D085F0EA786}" destId="{0D2E50B0-6D88-4923-9282-6E3FD2744362}" srcOrd="0" destOrd="0" presId="urn:microsoft.com/office/officeart/2005/8/layout/process1"/>
    <dgm:cxn modelId="{6843AED7-8393-4084-ACC9-44F756034CF7}" type="presParOf" srcId="{FB89E079-934F-4CBB-ABE7-2AC21F0995C9}" destId="{1B33EB74-8339-43D5-8C04-DFE56B9D77AF}" srcOrd="0" destOrd="0" presId="urn:microsoft.com/office/officeart/2005/8/layout/process1"/>
    <dgm:cxn modelId="{7573C847-E76C-40B0-B39F-A53B463B9C71}" type="presParOf" srcId="{FB89E079-934F-4CBB-ABE7-2AC21F0995C9}" destId="{EB0AFB1B-EBEF-49AB-AD65-36D70D07341D}" srcOrd="1" destOrd="0" presId="urn:microsoft.com/office/officeart/2005/8/layout/process1"/>
    <dgm:cxn modelId="{5F80A115-2AF0-4F66-B331-106E9CAC54D7}" type="presParOf" srcId="{EB0AFB1B-EBEF-49AB-AD65-36D70D07341D}" destId="{05AB1A65-AAD2-494B-BB27-543A39B4D86C}" srcOrd="0" destOrd="0" presId="urn:microsoft.com/office/officeart/2005/8/layout/process1"/>
    <dgm:cxn modelId="{82DEB50F-3775-4E1F-8A91-0799DD95388F}" type="presParOf" srcId="{FB89E079-934F-4CBB-ABE7-2AC21F0995C9}" destId="{40DED539-322E-494E-922A-39D3627D7E46}" srcOrd="2" destOrd="0" presId="urn:microsoft.com/office/officeart/2005/8/layout/process1"/>
    <dgm:cxn modelId="{312F6367-2618-477F-9A10-E55EBFD8648C}" type="presParOf" srcId="{FB89E079-934F-4CBB-ABE7-2AC21F0995C9}" destId="{D025DB94-8FD2-450F-903C-6F9809989290}" srcOrd="3" destOrd="0" presId="urn:microsoft.com/office/officeart/2005/8/layout/process1"/>
    <dgm:cxn modelId="{3D748F16-11EA-4E35-8F72-52EEA9B972BE}" type="presParOf" srcId="{D025DB94-8FD2-450F-903C-6F9809989290}" destId="{6C686972-6194-47CD-9067-4B3A36E7B4A0}" srcOrd="0" destOrd="0" presId="urn:microsoft.com/office/officeart/2005/8/layout/process1"/>
    <dgm:cxn modelId="{FBD3AB44-6D1C-43B9-BF4C-EB6F02852092}" type="presParOf" srcId="{FB89E079-934F-4CBB-ABE7-2AC21F0995C9}" destId="{7ED90B12-6146-4C82-B89B-9ABFC212A4EB}" srcOrd="4" destOrd="0" presId="urn:microsoft.com/office/officeart/2005/8/layout/process1"/>
    <dgm:cxn modelId="{D03CB6F0-4468-4E40-A407-EC18F7DBDC90}" type="presParOf" srcId="{FB89E079-934F-4CBB-ABE7-2AC21F0995C9}" destId="{0D2E50B0-6D88-4923-9282-6E3FD2744362}" srcOrd="5" destOrd="0" presId="urn:microsoft.com/office/officeart/2005/8/layout/process1"/>
    <dgm:cxn modelId="{24F75284-21C0-4892-A45E-718AFE51EB09}" type="presParOf" srcId="{0D2E50B0-6D88-4923-9282-6E3FD2744362}" destId="{F900A69A-6305-4FBF-A946-9EAC6FFAFF28}" srcOrd="0" destOrd="0" presId="urn:microsoft.com/office/officeart/2005/8/layout/process1"/>
    <dgm:cxn modelId="{E82359E9-EF42-4400-A41F-3526670E1550}" type="presParOf" srcId="{FB89E079-934F-4CBB-ABE7-2AC21F0995C9}" destId="{CCDBDAFE-6E4A-4D4D-BF80-3DDFF6DC45B2}" srcOrd="6" destOrd="0" presId="urn:microsoft.com/office/officeart/2005/8/layout/process1"/>
    <dgm:cxn modelId="{164039C7-35D2-45BB-B2C2-81C3E7529322}" type="presParOf" srcId="{FB89E079-934F-4CBB-ABE7-2AC21F0995C9}" destId="{177EC362-F2F6-465D-8AB3-E245282A217A}" srcOrd="7" destOrd="0" presId="urn:microsoft.com/office/officeart/2005/8/layout/process1"/>
    <dgm:cxn modelId="{01D3F1BF-3CF1-4382-8358-6C62DB100D1C}" type="presParOf" srcId="{177EC362-F2F6-465D-8AB3-E245282A217A}" destId="{585EC7BB-C1F9-4C88-907C-6BE548DB2C70}" srcOrd="0" destOrd="0" presId="urn:microsoft.com/office/officeart/2005/8/layout/process1"/>
    <dgm:cxn modelId="{8C8A1BE5-412B-4D2E-86F0-D9C08886802F}" type="presParOf" srcId="{FB89E079-934F-4CBB-ABE7-2AC21F0995C9}" destId="{A3911055-8D72-41DF-91F7-52DA379B62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384DA2-B3F9-4274-A353-EE68BAF7FA11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2F0FF-CD1E-4662-BA2D-832ADB7F542F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gm:t>
    </dgm:pt>
    <dgm:pt modelId="{D93D23DE-1284-426B-88C1-D6E2E56F019C}" type="parTrans" cxnId="{9FA08DC3-D66A-4CDD-BEBD-B66935D0486F}">
      <dgm:prSet/>
      <dgm:spPr/>
      <dgm:t>
        <a:bodyPr/>
        <a:lstStyle/>
        <a:p>
          <a:endParaRPr lang="en-US"/>
        </a:p>
      </dgm:t>
    </dgm:pt>
    <dgm:pt modelId="{C73F4F76-97D0-4F14-BC2B-F2FF43AAECC0}" type="sibTrans" cxnId="{9FA08DC3-D66A-4CDD-BEBD-B66935D0486F}">
      <dgm:prSet/>
      <dgm:spPr/>
      <dgm:t>
        <a:bodyPr/>
        <a:lstStyle/>
        <a:p>
          <a:endParaRPr lang="en-US"/>
        </a:p>
      </dgm:t>
    </dgm:pt>
    <dgm:pt modelId="{61577FE1-A849-494A-91DE-1ADC3C237A7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2000" dirty="0"/>
            <a:t>General Fund – Local Optional Revenue (LOR)</a:t>
          </a:r>
        </a:p>
      </dgm:t>
    </dgm:pt>
    <dgm:pt modelId="{51D83C4C-1249-49C7-83A5-885D3B0E126D}" type="parTrans" cxnId="{F55227A7-7E8E-49F6-BBC6-6CC62D4DAA4C}">
      <dgm:prSet/>
      <dgm:spPr/>
      <dgm:t>
        <a:bodyPr/>
        <a:lstStyle/>
        <a:p>
          <a:endParaRPr lang="en-US"/>
        </a:p>
      </dgm:t>
    </dgm:pt>
    <dgm:pt modelId="{055D3E7D-9F05-4699-89EA-EE284A530B77}" type="sibTrans" cxnId="{F55227A7-7E8E-49F6-BBC6-6CC62D4DAA4C}">
      <dgm:prSet/>
      <dgm:spPr/>
      <dgm:t>
        <a:bodyPr/>
        <a:lstStyle/>
        <a:p>
          <a:endParaRPr lang="en-US"/>
        </a:p>
      </dgm:t>
    </dgm:pt>
    <dgm:pt modelId="{B58C1DFF-4513-4C14-ABA3-BE9D57C38017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gm:t>
    </dgm:pt>
    <dgm:pt modelId="{0D213392-11FB-41F6-8853-8CDA18E9B40A}" type="parTrans" cxnId="{D35ACA3C-8BC6-4034-9674-D9B65D714DFA}">
      <dgm:prSet/>
      <dgm:spPr/>
      <dgm:t>
        <a:bodyPr/>
        <a:lstStyle/>
        <a:p>
          <a:endParaRPr lang="en-US"/>
        </a:p>
      </dgm:t>
    </dgm:pt>
    <dgm:pt modelId="{A30A5B5F-6ECC-499F-9277-0859EF607A59}" type="sibTrans" cxnId="{D35ACA3C-8BC6-4034-9674-D9B65D714DFA}">
      <dgm:prSet/>
      <dgm:spPr/>
      <dgm:t>
        <a:bodyPr/>
        <a:lstStyle/>
        <a:p>
          <a:endParaRPr lang="en-US"/>
        </a:p>
      </dgm:t>
    </dgm:pt>
    <dgm:pt modelId="{2447F1B6-415A-4503-891F-633C056A1153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+$51,287</a:t>
          </a:r>
        </a:p>
      </dgm:t>
    </dgm:pt>
    <dgm:pt modelId="{F4D8140D-152D-432D-8E0A-3AA7E818C4BD}" type="parTrans" cxnId="{2DB9BC99-F1E4-475F-AE96-1335887113AF}">
      <dgm:prSet/>
      <dgm:spPr/>
      <dgm:t>
        <a:bodyPr/>
        <a:lstStyle/>
        <a:p>
          <a:endParaRPr lang="en-US"/>
        </a:p>
      </dgm:t>
    </dgm:pt>
    <dgm:pt modelId="{21EDDB3B-E8FE-426E-BA6A-ACDC37F6781C}" type="sibTrans" cxnId="{2DB9BC99-F1E4-475F-AE96-1335887113AF}">
      <dgm:prSet/>
      <dgm:spPr/>
      <dgm:t>
        <a:bodyPr/>
        <a:lstStyle/>
        <a:p>
          <a:endParaRPr lang="en-US"/>
        </a:p>
      </dgm:t>
    </dgm:pt>
    <dgm:pt modelId="{32AF4490-E2A7-4E57-B373-646B06F1B3AC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gm:t>
    </dgm:pt>
    <dgm:pt modelId="{52FB0139-0733-4710-9FC7-872C6706BEDD}" type="parTrans" cxnId="{9B62259A-2045-45A5-9448-D2AFB72DA98E}">
      <dgm:prSet/>
      <dgm:spPr/>
      <dgm:t>
        <a:bodyPr/>
        <a:lstStyle/>
        <a:p>
          <a:endParaRPr lang="en-US"/>
        </a:p>
      </dgm:t>
    </dgm:pt>
    <dgm:pt modelId="{59AB98C4-3C69-4508-BE20-F6F21E8983F8}" type="sibTrans" cxnId="{9B62259A-2045-45A5-9448-D2AFB72DA98E}">
      <dgm:prSet/>
      <dgm:spPr/>
      <dgm:t>
        <a:bodyPr/>
        <a:lstStyle/>
        <a:p>
          <a:endParaRPr lang="en-US"/>
        </a:p>
      </dgm:t>
    </dgm:pt>
    <dgm:pt modelId="{04AD1E9F-460B-4477-A062-AF799056E86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General Operating Expenses</a:t>
          </a:r>
        </a:p>
      </dgm:t>
    </dgm:pt>
    <dgm:pt modelId="{6FF09E62-BBBF-4689-AD98-932FE6B25708}" type="parTrans" cxnId="{3B05FE1E-01DE-4C1F-912D-21FD8FC4C8C2}">
      <dgm:prSet/>
      <dgm:spPr/>
      <dgm:t>
        <a:bodyPr/>
        <a:lstStyle/>
        <a:p>
          <a:endParaRPr lang="en-US"/>
        </a:p>
      </dgm:t>
    </dgm:pt>
    <dgm:pt modelId="{39B725D1-CC71-445A-9821-508201E96651}" type="sibTrans" cxnId="{3B05FE1E-01DE-4C1F-912D-21FD8FC4C8C2}">
      <dgm:prSet/>
      <dgm:spPr/>
      <dgm:t>
        <a:bodyPr/>
        <a:lstStyle/>
        <a:p>
          <a:endParaRPr lang="en-US"/>
        </a:p>
      </dgm:t>
    </dgm:pt>
    <dgm:pt modelId="{0CC079EC-53CC-46D1-89C2-FCC7C695045B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gm:t>
    </dgm:pt>
    <dgm:pt modelId="{20E5780C-DD27-429A-93D1-AA993DA93A8E}" type="parTrans" cxnId="{56577FEF-F287-482B-B779-B668341257D2}">
      <dgm:prSet/>
      <dgm:spPr/>
      <dgm:t>
        <a:bodyPr/>
        <a:lstStyle/>
        <a:p>
          <a:endParaRPr lang="en-US"/>
        </a:p>
      </dgm:t>
    </dgm:pt>
    <dgm:pt modelId="{5728D961-E06C-4AD2-BAA3-2445CE1C9643}" type="sibTrans" cxnId="{56577FEF-F287-482B-B779-B668341257D2}">
      <dgm:prSet/>
      <dgm:spPr/>
      <dgm:t>
        <a:bodyPr/>
        <a:lstStyle/>
        <a:p>
          <a:endParaRPr lang="en-US"/>
        </a:p>
      </dgm:t>
    </dgm:pt>
    <dgm:pt modelId="{B125DEE0-C2EB-43CA-BE2A-080CC310953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>
            <a:buFontTx/>
            <a:buNone/>
          </a:pPr>
          <a:r>
            <a:rPr lang="en-US" sz="2000" dirty="0"/>
            <a:t>Revenue is provided through a combination of local tax levy and state aid; because District’s total property value increased, share of funding provided through tax levy increased</a:t>
          </a:r>
        </a:p>
      </dgm:t>
    </dgm:pt>
    <dgm:pt modelId="{EF75E696-CAE3-4BB5-93B4-90BCD1A0EE45}" type="parTrans" cxnId="{9ED5AF55-2797-441E-ACC7-0240ADF0D355}">
      <dgm:prSet/>
      <dgm:spPr/>
      <dgm:t>
        <a:bodyPr/>
        <a:lstStyle/>
        <a:p>
          <a:endParaRPr lang="en-US"/>
        </a:p>
      </dgm:t>
    </dgm:pt>
    <dgm:pt modelId="{17BAE546-65DD-45D1-88D3-47F994377DFB}" type="sibTrans" cxnId="{9ED5AF55-2797-441E-ACC7-0240ADF0D355}">
      <dgm:prSet/>
      <dgm:spPr/>
      <dgm:t>
        <a:bodyPr/>
        <a:lstStyle/>
        <a:p>
          <a:endParaRPr lang="en-US"/>
        </a:p>
      </dgm:t>
    </dgm:pt>
    <dgm:pt modelId="{134F3B89-21FA-4CC8-97B9-BAB960D3087A}" type="pres">
      <dgm:prSet presAssocID="{CC384DA2-B3F9-4274-A353-EE68BAF7FA11}" presName="Name0" presStyleCnt="0">
        <dgm:presLayoutVars>
          <dgm:dir/>
          <dgm:animLvl val="lvl"/>
          <dgm:resizeHandles val="exact"/>
        </dgm:presLayoutVars>
      </dgm:prSet>
      <dgm:spPr/>
    </dgm:pt>
    <dgm:pt modelId="{634BE078-1B1A-4419-836F-8E03C8DA8D80}" type="pres">
      <dgm:prSet presAssocID="{5492F0FF-CD1E-4662-BA2D-832ADB7F542F}" presName="linNode" presStyleCnt="0"/>
      <dgm:spPr/>
    </dgm:pt>
    <dgm:pt modelId="{B728A119-189B-47FC-B2E0-E23AD8E76516}" type="pres">
      <dgm:prSet presAssocID="{5492F0FF-CD1E-4662-BA2D-832ADB7F542F}" presName="parentText" presStyleLbl="node1" presStyleIdx="0" presStyleCnt="4" custScaleX="68182">
        <dgm:presLayoutVars>
          <dgm:chMax val="1"/>
          <dgm:bulletEnabled val="1"/>
        </dgm:presLayoutVars>
      </dgm:prSet>
      <dgm:spPr>
        <a:xfrm>
          <a:off x="0" y="2013"/>
          <a:ext cx="3621024" cy="968513"/>
        </a:xfrm>
        <a:prstGeom prst="roundRect">
          <a:avLst/>
        </a:prstGeom>
      </dgm:spPr>
    </dgm:pt>
    <dgm:pt modelId="{9E5E39CA-6286-459A-831B-13A35A42509F}" type="pres">
      <dgm:prSet presAssocID="{5492F0FF-CD1E-4662-BA2D-832ADB7F542F}" presName="descendantText" presStyleLbl="alignAccFollowNode1" presStyleIdx="0" presStyleCnt="4" custScaleX="113130">
        <dgm:presLayoutVars>
          <dgm:bulletEnabled val="1"/>
        </dgm:presLayoutVars>
      </dgm:prSet>
      <dgm:spPr/>
    </dgm:pt>
    <dgm:pt modelId="{BD01D41C-58CA-42DD-9622-EC1D0B64E0F9}" type="pres">
      <dgm:prSet presAssocID="{C73F4F76-97D0-4F14-BC2B-F2FF43AAECC0}" presName="sp" presStyleCnt="0"/>
      <dgm:spPr/>
    </dgm:pt>
    <dgm:pt modelId="{8CB0B979-A8DC-4F3F-8371-456A5583F7B9}" type="pres">
      <dgm:prSet presAssocID="{B58C1DFF-4513-4C14-ABA3-BE9D57C38017}" presName="linNode" presStyleCnt="0"/>
      <dgm:spPr/>
    </dgm:pt>
    <dgm:pt modelId="{4528AB83-A428-454D-B8FB-55406A38328C}" type="pres">
      <dgm:prSet presAssocID="{B58C1DFF-4513-4C14-ABA3-BE9D57C38017}" presName="parentText" presStyleLbl="node1" presStyleIdx="1" presStyleCnt="4" custScaleX="68182">
        <dgm:presLayoutVars>
          <dgm:chMax val="1"/>
          <dgm:bulletEnabled val="1"/>
        </dgm:presLayoutVars>
      </dgm:prSet>
      <dgm:spPr>
        <a:xfrm>
          <a:off x="0" y="1018953"/>
          <a:ext cx="3621024" cy="968513"/>
        </a:xfrm>
        <a:prstGeom prst="roundRect">
          <a:avLst/>
        </a:prstGeom>
      </dgm:spPr>
    </dgm:pt>
    <dgm:pt modelId="{2215ACF1-B38C-471E-ABD3-C7EE58630362}" type="pres">
      <dgm:prSet presAssocID="{B58C1DFF-4513-4C14-ABA3-BE9D57C38017}" presName="descendantText" presStyleLbl="alignAccFollowNode1" presStyleIdx="1" presStyleCnt="4" custScaleX="113130">
        <dgm:presLayoutVars>
          <dgm:bulletEnabled val="1"/>
        </dgm:presLayoutVars>
      </dgm:prSet>
      <dgm:spPr>
        <a:xfrm rot="5400000">
          <a:off x="5876237" y="-2138091"/>
          <a:ext cx="774811" cy="7282603"/>
        </a:xfrm>
        <a:prstGeom prst="round2SameRect">
          <a:avLst/>
        </a:prstGeom>
      </dgm:spPr>
    </dgm:pt>
    <dgm:pt modelId="{B91577F0-9597-4415-B4ED-9F2B41DFC497}" type="pres">
      <dgm:prSet presAssocID="{A30A5B5F-6ECC-499F-9277-0859EF607A59}" presName="sp" presStyleCnt="0"/>
      <dgm:spPr/>
    </dgm:pt>
    <dgm:pt modelId="{0BC56B3E-2E30-40FD-BD39-795B9D7223D7}" type="pres">
      <dgm:prSet presAssocID="{32AF4490-E2A7-4E57-B373-646B06F1B3AC}" presName="linNode" presStyleCnt="0"/>
      <dgm:spPr/>
    </dgm:pt>
    <dgm:pt modelId="{A771E2F4-3477-483F-AB39-9F3F2420A456}" type="pres">
      <dgm:prSet presAssocID="{32AF4490-E2A7-4E57-B373-646B06F1B3AC}" presName="parentText" presStyleLbl="node1" presStyleIdx="2" presStyleCnt="4" custScaleX="68182">
        <dgm:presLayoutVars>
          <dgm:chMax val="1"/>
          <dgm:bulletEnabled val="1"/>
        </dgm:presLayoutVars>
      </dgm:prSet>
      <dgm:spPr>
        <a:xfrm>
          <a:off x="0" y="2035892"/>
          <a:ext cx="3621024" cy="968513"/>
        </a:xfrm>
        <a:prstGeom prst="roundRect">
          <a:avLst/>
        </a:prstGeom>
      </dgm:spPr>
    </dgm:pt>
    <dgm:pt modelId="{B711DDEE-43C9-4E7E-A313-EC26EE1566E0}" type="pres">
      <dgm:prSet presAssocID="{32AF4490-E2A7-4E57-B373-646B06F1B3AC}" presName="descendantText" presStyleLbl="alignAccFollowNode1" presStyleIdx="2" presStyleCnt="4" custScaleX="113130">
        <dgm:presLayoutVars>
          <dgm:bulletEnabled val="1"/>
        </dgm:presLayoutVars>
      </dgm:prSet>
      <dgm:spPr>
        <a:xfrm rot="5400000">
          <a:off x="5876237" y="-1121151"/>
          <a:ext cx="774811" cy="7282603"/>
        </a:xfrm>
        <a:prstGeom prst="round2SameRect">
          <a:avLst/>
        </a:prstGeom>
      </dgm:spPr>
    </dgm:pt>
    <dgm:pt modelId="{7740FFD1-FF19-46AF-B555-281C3813D393}" type="pres">
      <dgm:prSet presAssocID="{59AB98C4-3C69-4508-BE20-F6F21E8983F8}" presName="sp" presStyleCnt="0"/>
      <dgm:spPr/>
    </dgm:pt>
    <dgm:pt modelId="{CE359976-82B5-4CFB-ABFC-B650FBD9F081}" type="pres">
      <dgm:prSet presAssocID="{0CC079EC-53CC-46D1-89C2-FCC7C695045B}" presName="linNode" presStyleCnt="0"/>
      <dgm:spPr/>
    </dgm:pt>
    <dgm:pt modelId="{8CE3574E-1871-46B1-98C5-182A37602C56}" type="pres">
      <dgm:prSet presAssocID="{0CC079EC-53CC-46D1-89C2-FCC7C695045B}" presName="parentText" presStyleLbl="node1" presStyleIdx="3" presStyleCnt="4" custScaleX="68182" custScaleY="112798">
        <dgm:presLayoutVars>
          <dgm:chMax val="1"/>
          <dgm:bulletEnabled val="1"/>
        </dgm:presLayoutVars>
      </dgm:prSet>
      <dgm:spPr>
        <a:xfrm>
          <a:off x="0" y="3052832"/>
          <a:ext cx="3621024" cy="968513"/>
        </a:xfrm>
        <a:prstGeom prst="roundRect">
          <a:avLst/>
        </a:prstGeom>
      </dgm:spPr>
    </dgm:pt>
    <dgm:pt modelId="{D45CA72A-E10A-4DD5-BF35-9A808AF02A69}" type="pres">
      <dgm:prSet presAssocID="{0CC079EC-53CC-46D1-89C2-FCC7C695045B}" presName="descendantText" presStyleLbl="alignAccFollowNode1" presStyleIdx="3" presStyleCnt="4" custScaleX="113130" custScaleY="120492">
        <dgm:presLayoutVars>
          <dgm:bulletEnabled val="1"/>
        </dgm:presLayoutVars>
      </dgm:prSet>
      <dgm:spPr>
        <a:xfrm rot="5400000">
          <a:off x="5876237" y="-104212"/>
          <a:ext cx="774811" cy="7282603"/>
        </a:xfrm>
        <a:prstGeom prst="round2SameRect">
          <a:avLst/>
        </a:prstGeom>
      </dgm:spPr>
    </dgm:pt>
  </dgm:ptLst>
  <dgm:cxnLst>
    <dgm:cxn modelId="{CC400414-CF62-4572-93A9-5352A9D36F35}" type="presOf" srcId="{32AF4490-E2A7-4E57-B373-646B06F1B3AC}" destId="{A771E2F4-3477-483F-AB39-9F3F2420A456}" srcOrd="0" destOrd="0" presId="urn:microsoft.com/office/officeart/2005/8/layout/vList5"/>
    <dgm:cxn modelId="{CDA3161C-02FF-4CD7-B9FC-4D507C6DDA18}" type="presOf" srcId="{CC384DA2-B3F9-4274-A353-EE68BAF7FA11}" destId="{134F3B89-21FA-4CC8-97B9-BAB960D3087A}" srcOrd="0" destOrd="0" presId="urn:microsoft.com/office/officeart/2005/8/layout/vList5"/>
    <dgm:cxn modelId="{3B05FE1E-01DE-4C1F-912D-21FD8FC4C8C2}" srcId="{32AF4490-E2A7-4E57-B373-646B06F1B3AC}" destId="{04AD1E9F-460B-4477-A062-AF799056E86B}" srcOrd="0" destOrd="0" parTransId="{6FF09E62-BBBF-4689-AD98-932FE6B25708}" sibTransId="{39B725D1-CC71-445A-9821-508201E96651}"/>
    <dgm:cxn modelId="{AF76A525-0DA1-4687-9FB8-224639C4BF49}" type="presOf" srcId="{B58C1DFF-4513-4C14-ABA3-BE9D57C38017}" destId="{4528AB83-A428-454D-B8FB-55406A38328C}" srcOrd="0" destOrd="0" presId="urn:microsoft.com/office/officeart/2005/8/layout/vList5"/>
    <dgm:cxn modelId="{4A7F333A-0317-491C-9B86-6B46D68A84C6}" type="presOf" srcId="{0CC079EC-53CC-46D1-89C2-FCC7C695045B}" destId="{8CE3574E-1871-46B1-98C5-182A37602C56}" srcOrd="0" destOrd="0" presId="urn:microsoft.com/office/officeart/2005/8/layout/vList5"/>
    <dgm:cxn modelId="{D35ACA3C-8BC6-4034-9674-D9B65D714DFA}" srcId="{CC384DA2-B3F9-4274-A353-EE68BAF7FA11}" destId="{B58C1DFF-4513-4C14-ABA3-BE9D57C38017}" srcOrd="1" destOrd="0" parTransId="{0D213392-11FB-41F6-8853-8CDA18E9B40A}" sibTransId="{A30A5B5F-6ECC-499F-9277-0859EF607A59}"/>
    <dgm:cxn modelId="{B3F2524A-875D-49D3-8E5C-D4975260307D}" type="presOf" srcId="{2447F1B6-415A-4503-891F-633C056A1153}" destId="{2215ACF1-B38C-471E-ABD3-C7EE58630362}" srcOrd="0" destOrd="0" presId="urn:microsoft.com/office/officeart/2005/8/layout/vList5"/>
    <dgm:cxn modelId="{9ED5AF55-2797-441E-ACC7-0240ADF0D355}" srcId="{0CC079EC-53CC-46D1-89C2-FCC7C695045B}" destId="{B125DEE0-C2EB-43CA-BE2A-080CC310953B}" srcOrd="0" destOrd="0" parTransId="{EF75E696-CAE3-4BB5-93B4-90BCD1A0EE45}" sibTransId="{17BAE546-65DD-45D1-88D3-47F994377DFB}"/>
    <dgm:cxn modelId="{6AD5A55A-5FF8-4BE9-80B7-26A3A1475315}" type="presOf" srcId="{04AD1E9F-460B-4477-A062-AF799056E86B}" destId="{B711DDEE-43C9-4E7E-A313-EC26EE1566E0}" srcOrd="0" destOrd="0" presId="urn:microsoft.com/office/officeart/2005/8/layout/vList5"/>
    <dgm:cxn modelId="{15877E80-2F4F-4614-9415-4DE61C863669}" type="presOf" srcId="{B125DEE0-C2EB-43CA-BE2A-080CC310953B}" destId="{D45CA72A-E10A-4DD5-BF35-9A808AF02A69}" srcOrd="0" destOrd="0" presId="urn:microsoft.com/office/officeart/2005/8/layout/vList5"/>
    <dgm:cxn modelId="{2DB9BC99-F1E4-475F-AE96-1335887113AF}" srcId="{B58C1DFF-4513-4C14-ABA3-BE9D57C38017}" destId="{2447F1B6-415A-4503-891F-633C056A1153}" srcOrd="0" destOrd="0" parTransId="{F4D8140D-152D-432D-8E0A-3AA7E818C4BD}" sibTransId="{21EDDB3B-E8FE-426E-BA6A-ACDC37F6781C}"/>
    <dgm:cxn modelId="{9B62259A-2045-45A5-9448-D2AFB72DA98E}" srcId="{CC384DA2-B3F9-4274-A353-EE68BAF7FA11}" destId="{32AF4490-E2A7-4E57-B373-646B06F1B3AC}" srcOrd="2" destOrd="0" parTransId="{52FB0139-0733-4710-9FC7-872C6706BEDD}" sibTransId="{59AB98C4-3C69-4508-BE20-F6F21E8983F8}"/>
    <dgm:cxn modelId="{F55227A7-7E8E-49F6-BBC6-6CC62D4DAA4C}" srcId="{5492F0FF-CD1E-4662-BA2D-832ADB7F542F}" destId="{61577FE1-A849-494A-91DE-1ADC3C237A73}" srcOrd="0" destOrd="0" parTransId="{51D83C4C-1249-49C7-83A5-885D3B0E126D}" sibTransId="{055D3E7D-9F05-4699-89EA-EE284A530B77}"/>
    <dgm:cxn modelId="{9FA08DC3-D66A-4CDD-BEBD-B66935D0486F}" srcId="{CC384DA2-B3F9-4274-A353-EE68BAF7FA11}" destId="{5492F0FF-CD1E-4662-BA2D-832ADB7F542F}" srcOrd="0" destOrd="0" parTransId="{D93D23DE-1284-426B-88C1-D6E2E56F019C}" sibTransId="{C73F4F76-97D0-4F14-BC2B-F2FF43AAECC0}"/>
    <dgm:cxn modelId="{DF174BD6-88DE-47C1-9423-A4F5BF12FC6E}" type="presOf" srcId="{61577FE1-A849-494A-91DE-1ADC3C237A73}" destId="{9E5E39CA-6286-459A-831B-13A35A42509F}" srcOrd="0" destOrd="0" presId="urn:microsoft.com/office/officeart/2005/8/layout/vList5"/>
    <dgm:cxn modelId="{6E671CE7-DAA2-4EC7-BA62-F7B8803AB152}" type="presOf" srcId="{5492F0FF-CD1E-4662-BA2D-832ADB7F542F}" destId="{B728A119-189B-47FC-B2E0-E23AD8E76516}" srcOrd="0" destOrd="0" presId="urn:microsoft.com/office/officeart/2005/8/layout/vList5"/>
    <dgm:cxn modelId="{56577FEF-F287-482B-B779-B668341257D2}" srcId="{CC384DA2-B3F9-4274-A353-EE68BAF7FA11}" destId="{0CC079EC-53CC-46D1-89C2-FCC7C695045B}" srcOrd="3" destOrd="0" parTransId="{20E5780C-DD27-429A-93D1-AA993DA93A8E}" sibTransId="{5728D961-E06C-4AD2-BAA3-2445CE1C9643}"/>
    <dgm:cxn modelId="{A8B9FEBD-C71C-4816-9D42-6F2471A807CC}" type="presParOf" srcId="{134F3B89-21FA-4CC8-97B9-BAB960D3087A}" destId="{634BE078-1B1A-4419-836F-8E03C8DA8D80}" srcOrd="0" destOrd="0" presId="urn:microsoft.com/office/officeart/2005/8/layout/vList5"/>
    <dgm:cxn modelId="{173E17F8-3E57-4D1D-A3CD-704D6A103E1F}" type="presParOf" srcId="{634BE078-1B1A-4419-836F-8E03C8DA8D80}" destId="{B728A119-189B-47FC-B2E0-E23AD8E76516}" srcOrd="0" destOrd="0" presId="urn:microsoft.com/office/officeart/2005/8/layout/vList5"/>
    <dgm:cxn modelId="{401E6D5D-4833-49A3-8703-871442676756}" type="presParOf" srcId="{634BE078-1B1A-4419-836F-8E03C8DA8D80}" destId="{9E5E39CA-6286-459A-831B-13A35A42509F}" srcOrd="1" destOrd="0" presId="urn:microsoft.com/office/officeart/2005/8/layout/vList5"/>
    <dgm:cxn modelId="{73F88BA4-B6BD-468C-8898-3935AAB8587F}" type="presParOf" srcId="{134F3B89-21FA-4CC8-97B9-BAB960D3087A}" destId="{BD01D41C-58CA-42DD-9622-EC1D0B64E0F9}" srcOrd="1" destOrd="0" presId="urn:microsoft.com/office/officeart/2005/8/layout/vList5"/>
    <dgm:cxn modelId="{D5FA559E-F6C1-4BC1-8D2A-EB8EFBD10DC9}" type="presParOf" srcId="{134F3B89-21FA-4CC8-97B9-BAB960D3087A}" destId="{8CB0B979-A8DC-4F3F-8371-456A5583F7B9}" srcOrd="2" destOrd="0" presId="urn:microsoft.com/office/officeart/2005/8/layout/vList5"/>
    <dgm:cxn modelId="{AEE36B5B-30DB-4DD4-AEE4-0F40631F6C50}" type="presParOf" srcId="{8CB0B979-A8DC-4F3F-8371-456A5583F7B9}" destId="{4528AB83-A428-454D-B8FB-55406A38328C}" srcOrd="0" destOrd="0" presId="urn:microsoft.com/office/officeart/2005/8/layout/vList5"/>
    <dgm:cxn modelId="{26277CF7-3F20-4DC3-9414-71FB27082625}" type="presParOf" srcId="{8CB0B979-A8DC-4F3F-8371-456A5583F7B9}" destId="{2215ACF1-B38C-471E-ABD3-C7EE58630362}" srcOrd="1" destOrd="0" presId="urn:microsoft.com/office/officeart/2005/8/layout/vList5"/>
    <dgm:cxn modelId="{0D86FF8F-17E4-4E84-85D2-BE675AF212F9}" type="presParOf" srcId="{134F3B89-21FA-4CC8-97B9-BAB960D3087A}" destId="{B91577F0-9597-4415-B4ED-9F2B41DFC497}" srcOrd="3" destOrd="0" presId="urn:microsoft.com/office/officeart/2005/8/layout/vList5"/>
    <dgm:cxn modelId="{8B5000B8-5A60-4510-8ABA-22F3FC61E08E}" type="presParOf" srcId="{134F3B89-21FA-4CC8-97B9-BAB960D3087A}" destId="{0BC56B3E-2E30-40FD-BD39-795B9D7223D7}" srcOrd="4" destOrd="0" presId="urn:microsoft.com/office/officeart/2005/8/layout/vList5"/>
    <dgm:cxn modelId="{11BF86C1-7A00-4DBF-869E-4A92AE652788}" type="presParOf" srcId="{0BC56B3E-2E30-40FD-BD39-795B9D7223D7}" destId="{A771E2F4-3477-483F-AB39-9F3F2420A456}" srcOrd="0" destOrd="0" presId="urn:microsoft.com/office/officeart/2005/8/layout/vList5"/>
    <dgm:cxn modelId="{6C5497A3-69B4-4A15-B52D-79EC4AC6CAD3}" type="presParOf" srcId="{0BC56B3E-2E30-40FD-BD39-795B9D7223D7}" destId="{B711DDEE-43C9-4E7E-A313-EC26EE1566E0}" srcOrd="1" destOrd="0" presId="urn:microsoft.com/office/officeart/2005/8/layout/vList5"/>
    <dgm:cxn modelId="{0DE8BFEF-47C0-4D19-92E6-CE36EC97F6C2}" type="presParOf" srcId="{134F3B89-21FA-4CC8-97B9-BAB960D3087A}" destId="{7740FFD1-FF19-46AF-B555-281C3813D393}" srcOrd="5" destOrd="0" presId="urn:microsoft.com/office/officeart/2005/8/layout/vList5"/>
    <dgm:cxn modelId="{AE758B5A-BD94-43C0-83A6-B74896CB84D7}" type="presParOf" srcId="{134F3B89-21FA-4CC8-97B9-BAB960D3087A}" destId="{CE359976-82B5-4CFB-ABFC-B650FBD9F081}" srcOrd="6" destOrd="0" presId="urn:microsoft.com/office/officeart/2005/8/layout/vList5"/>
    <dgm:cxn modelId="{91CA504C-6563-473E-9E7C-4CEA599A75C5}" type="presParOf" srcId="{CE359976-82B5-4CFB-ABFC-B650FBD9F081}" destId="{8CE3574E-1871-46B1-98C5-182A37602C56}" srcOrd="0" destOrd="0" presId="urn:microsoft.com/office/officeart/2005/8/layout/vList5"/>
    <dgm:cxn modelId="{3B43495C-889A-41D2-A122-0F1335CC793E}" type="presParOf" srcId="{CE359976-82B5-4CFB-ABFC-B650FBD9F081}" destId="{D45CA72A-E10A-4DD5-BF35-9A808AF02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84DA2-B3F9-4274-A353-EE68BAF7FA11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2F0FF-CD1E-4662-BA2D-832ADB7F542F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gm:t>
    </dgm:pt>
    <dgm:pt modelId="{D93D23DE-1284-426B-88C1-D6E2E56F019C}" type="parTrans" cxnId="{9FA08DC3-D66A-4CDD-BEBD-B66935D0486F}">
      <dgm:prSet/>
      <dgm:spPr/>
      <dgm:t>
        <a:bodyPr/>
        <a:lstStyle/>
        <a:p>
          <a:endParaRPr lang="en-US"/>
        </a:p>
      </dgm:t>
    </dgm:pt>
    <dgm:pt modelId="{C73F4F76-97D0-4F14-BC2B-F2FF43AAECC0}" type="sibTrans" cxnId="{9FA08DC3-D66A-4CDD-BEBD-B66935D0486F}">
      <dgm:prSet/>
      <dgm:spPr/>
      <dgm:t>
        <a:bodyPr/>
        <a:lstStyle/>
        <a:p>
          <a:endParaRPr lang="en-US"/>
        </a:p>
      </dgm:t>
    </dgm:pt>
    <dgm:pt modelId="{61577FE1-A849-494A-91DE-1ADC3C237A7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2000" dirty="0"/>
            <a:t>General Fund – Operating Capital</a:t>
          </a:r>
        </a:p>
      </dgm:t>
    </dgm:pt>
    <dgm:pt modelId="{51D83C4C-1249-49C7-83A5-885D3B0E126D}" type="parTrans" cxnId="{F55227A7-7E8E-49F6-BBC6-6CC62D4DAA4C}">
      <dgm:prSet/>
      <dgm:spPr/>
      <dgm:t>
        <a:bodyPr/>
        <a:lstStyle/>
        <a:p>
          <a:endParaRPr lang="en-US"/>
        </a:p>
      </dgm:t>
    </dgm:pt>
    <dgm:pt modelId="{055D3E7D-9F05-4699-89EA-EE284A530B77}" type="sibTrans" cxnId="{F55227A7-7E8E-49F6-BBC6-6CC62D4DAA4C}">
      <dgm:prSet/>
      <dgm:spPr/>
      <dgm:t>
        <a:bodyPr/>
        <a:lstStyle/>
        <a:p>
          <a:endParaRPr lang="en-US"/>
        </a:p>
      </dgm:t>
    </dgm:pt>
    <dgm:pt modelId="{B58C1DFF-4513-4C14-ABA3-BE9D57C38017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gm:t>
    </dgm:pt>
    <dgm:pt modelId="{0D213392-11FB-41F6-8853-8CDA18E9B40A}" type="parTrans" cxnId="{D35ACA3C-8BC6-4034-9674-D9B65D714DFA}">
      <dgm:prSet/>
      <dgm:spPr/>
      <dgm:t>
        <a:bodyPr/>
        <a:lstStyle/>
        <a:p>
          <a:endParaRPr lang="en-US"/>
        </a:p>
      </dgm:t>
    </dgm:pt>
    <dgm:pt modelId="{A30A5B5F-6ECC-499F-9277-0859EF607A59}" type="sibTrans" cxnId="{D35ACA3C-8BC6-4034-9674-D9B65D714DFA}">
      <dgm:prSet/>
      <dgm:spPr/>
      <dgm:t>
        <a:bodyPr/>
        <a:lstStyle/>
        <a:p>
          <a:endParaRPr lang="en-US"/>
        </a:p>
      </dgm:t>
    </dgm:pt>
    <dgm:pt modelId="{2447F1B6-415A-4503-891F-633C056A1153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+$22,794</a:t>
          </a:r>
        </a:p>
      </dgm:t>
    </dgm:pt>
    <dgm:pt modelId="{F4D8140D-152D-432D-8E0A-3AA7E818C4BD}" type="parTrans" cxnId="{2DB9BC99-F1E4-475F-AE96-1335887113AF}">
      <dgm:prSet/>
      <dgm:spPr/>
      <dgm:t>
        <a:bodyPr/>
        <a:lstStyle/>
        <a:p>
          <a:endParaRPr lang="en-US"/>
        </a:p>
      </dgm:t>
    </dgm:pt>
    <dgm:pt modelId="{21EDDB3B-E8FE-426E-BA6A-ACDC37F6781C}" type="sibTrans" cxnId="{2DB9BC99-F1E4-475F-AE96-1335887113AF}">
      <dgm:prSet/>
      <dgm:spPr/>
      <dgm:t>
        <a:bodyPr/>
        <a:lstStyle/>
        <a:p>
          <a:endParaRPr lang="en-US"/>
        </a:p>
      </dgm:t>
    </dgm:pt>
    <dgm:pt modelId="{32AF4490-E2A7-4E57-B373-646B06F1B3AC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gm:t>
    </dgm:pt>
    <dgm:pt modelId="{52FB0139-0733-4710-9FC7-872C6706BEDD}" type="parTrans" cxnId="{9B62259A-2045-45A5-9448-D2AFB72DA98E}">
      <dgm:prSet/>
      <dgm:spPr/>
      <dgm:t>
        <a:bodyPr/>
        <a:lstStyle/>
        <a:p>
          <a:endParaRPr lang="en-US"/>
        </a:p>
      </dgm:t>
    </dgm:pt>
    <dgm:pt modelId="{59AB98C4-3C69-4508-BE20-F6F21E8983F8}" type="sibTrans" cxnId="{9B62259A-2045-45A5-9448-D2AFB72DA98E}">
      <dgm:prSet/>
      <dgm:spPr/>
      <dgm:t>
        <a:bodyPr/>
        <a:lstStyle/>
        <a:p>
          <a:endParaRPr lang="en-US"/>
        </a:p>
      </dgm:t>
    </dgm:pt>
    <dgm:pt modelId="{04AD1E9F-460B-4477-A062-AF799056E86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Capital Expenses</a:t>
          </a:r>
        </a:p>
      </dgm:t>
    </dgm:pt>
    <dgm:pt modelId="{6FF09E62-BBBF-4689-AD98-932FE6B25708}" type="parTrans" cxnId="{3B05FE1E-01DE-4C1F-912D-21FD8FC4C8C2}">
      <dgm:prSet/>
      <dgm:spPr/>
      <dgm:t>
        <a:bodyPr/>
        <a:lstStyle/>
        <a:p>
          <a:endParaRPr lang="en-US"/>
        </a:p>
      </dgm:t>
    </dgm:pt>
    <dgm:pt modelId="{39B725D1-CC71-445A-9821-508201E96651}" type="sibTrans" cxnId="{3B05FE1E-01DE-4C1F-912D-21FD8FC4C8C2}">
      <dgm:prSet/>
      <dgm:spPr/>
      <dgm:t>
        <a:bodyPr/>
        <a:lstStyle/>
        <a:p>
          <a:endParaRPr lang="en-US"/>
        </a:p>
      </dgm:t>
    </dgm:pt>
    <dgm:pt modelId="{0CC079EC-53CC-46D1-89C2-FCC7C695045B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gm:t>
    </dgm:pt>
    <dgm:pt modelId="{20E5780C-DD27-429A-93D1-AA993DA93A8E}" type="parTrans" cxnId="{56577FEF-F287-482B-B779-B668341257D2}">
      <dgm:prSet/>
      <dgm:spPr/>
      <dgm:t>
        <a:bodyPr/>
        <a:lstStyle/>
        <a:p>
          <a:endParaRPr lang="en-US"/>
        </a:p>
      </dgm:t>
    </dgm:pt>
    <dgm:pt modelId="{5728D961-E06C-4AD2-BAA3-2445CE1C9643}" type="sibTrans" cxnId="{56577FEF-F287-482B-B779-B668341257D2}">
      <dgm:prSet/>
      <dgm:spPr/>
      <dgm:t>
        <a:bodyPr/>
        <a:lstStyle/>
        <a:p>
          <a:endParaRPr lang="en-US"/>
        </a:p>
      </dgm:t>
    </dgm:pt>
    <dgm:pt modelId="{B125DEE0-C2EB-43CA-BE2A-080CC310953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>
            <a:buFontTx/>
            <a:buNone/>
          </a:pPr>
          <a:r>
            <a:rPr lang="en-US" sz="2000" dirty="0"/>
            <a:t>Revenue is provided through a combination of local tax levy and state aid; because District’s total property value increased, share of funding provided through tax levy increased</a:t>
          </a:r>
        </a:p>
      </dgm:t>
    </dgm:pt>
    <dgm:pt modelId="{EF75E696-CAE3-4BB5-93B4-90BCD1A0EE45}" type="parTrans" cxnId="{9ED5AF55-2797-441E-ACC7-0240ADF0D355}">
      <dgm:prSet/>
      <dgm:spPr/>
      <dgm:t>
        <a:bodyPr/>
        <a:lstStyle/>
        <a:p>
          <a:endParaRPr lang="en-US"/>
        </a:p>
      </dgm:t>
    </dgm:pt>
    <dgm:pt modelId="{17BAE546-65DD-45D1-88D3-47F994377DFB}" type="sibTrans" cxnId="{9ED5AF55-2797-441E-ACC7-0240ADF0D355}">
      <dgm:prSet/>
      <dgm:spPr/>
      <dgm:t>
        <a:bodyPr/>
        <a:lstStyle/>
        <a:p>
          <a:endParaRPr lang="en-US"/>
        </a:p>
      </dgm:t>
    </dgm:pt>
    <dgm:pt modelId="{134F3B89-21FA-4CC8-97B9-BAB960D3087A}" type="pres">
      <dgm:prSet presAssocID="{CC384DA2-B3F9-4274-A353-EE68BAF7FA11}" presName="Name0" presStyleCnt="0">
        <dgm:presLayoutVars>
          <dgm:dir/>
          <dgm:animLvl val="lvl"/>
          <dgm:resizeHandles val="exact"/>
        </dgm:presLayoutVars>
      </dgm:prSet>
      <dgm:spPr/>
    </dgm:pt>
    <dgm:pt modelId="{634BE078-1B1A-4419-836F-8E03C8DA8D80}" type="pres">
      <dgm:prSet presAssocID="{5492F0FF-CD1E-4662-BA2D-832ADB7F542F}" presName="linNode" presStyleCnt="0"/>
      <dgm:spPr/>
    </dgm:pt>
    <dgm:pt modelId="{B728A119-189B-47FC-B2E0-E23AD8E76516}" type="pres">
      <dgm:prSet presAssocID="{5492F0FF-CD1E-4662-BA2D-832ADB7F542F}" presName="parentText" presStyleLbl="node1" presStyleIdx="0" presStyleCnt="4" custScaleX="68182">
        <dgm:presLayoutVars>
          <dgm:chMax val="1"/>
          <dgm:bulletEnabled val="1"/>
        </dgm:presLayoutVars>
      </dgm:prSet>
      <dgm:spPr>
        <a:xfrm>
          <a:off x="0" y="2013"/>
          <a:ext cx="3621024" cy="968513"/>
        </a:xfrm>
        <a:prstGeom prst="roundRect">
          <a:avLst/>
        </a:prstGeom>
      </dgm:spPr>
    </dgm:pt>
    <dgm:pt modelId="{9E5E39CA-6286-459A-831B-13A35A42509F}" type="pres">
      <dgm:prSet presAssocID="{5492F0FF-CD1E-4662-BA2D-832ADB7F542F}" presName="descendantText" presStyleLbl="alignAccFollowNode1" presStyleIdx="0" presStyleCnt="4" custScaleX="113130">
        <dgm:presLayoutVars>
          <dgm:bulletEnabled val="1"/>
        </dgm:presLayoutVars>
      </dgm:prSet>
      <dgm:spPr/>
    </dgm:pt>
    <dgm:pt modelId="{BD01D41C-58CA-42DD-9622-EC1D0B64E0F9}" type="pres">
      <dgm:prSet presAssocID="{C73F4F76-97D0-4F14-BC2B-F2FF43AAECC0}" presName="sp" presStyleCnt="0"/>
      <dgm:spPr/>
    </dgm:pt>
    <dgm:pt modelId="{8CB0B979-A8DC-4F3F-8371-456A5583F7B9}" type="pres">
      <dgm:prSet presAssocID="{B58C1DFF-4513-4C14-ABA3-BE9D57C38017}" presName="linNode" presStyleCnt="0"/>
      <dgm:spPr/>
    </dgm:pt>
    <dgm:pt modelId="{4528AB83-A428-454D-B8FB-55406A38328C}" type="pres">
      <dgm:prSet presAssocID="{B58C1DFF-4513-4C14-ABA3-BE9D57C38017}" presName="parentText" presStyleLbl="node1" presStyleIdx="1" presStyleCnt="4" custScaleX="68182">
        <dgm:presLayoutVars>
          <dgm:chMax val="1"/>
          <dgm:bulletEnabled val="1"/>
        </dgm:presLayoutVars>
      </dgm:prSet>
      <dgm:spPr>
        <a:xfrm>
          <a:off x="0" y="1018953"/>
          <a:ext cx="3621024" cy="968513"/>
        </a:xfrm>
        <a:prstGeom prst="roundRect">
          <a:avLst/>
        </a:prstGeom>
      </dgm:spPr>
    </dgm:pt>
    <dgm:pt modelId="{2215ACF1-B38C-471E-ABD3-C7EE58630362}" type="pres">
      <dgm:prSet presAssocID="{B58C1DFF-4513-4C14-ABA3-BE9D57C38017}" presName="descendantText" presStyleLbl="alignAccFollowNode1" presStyleIdx="1" presStyleCnt="4" custScaleX="113130">
        <dgm:presLayoutVars>
          <dgm:bulletEnabled val="1"/>
        </dgm:presLayoutVars>
      </dgm:prSet>
      <dgm:spPr>
        <a:xfrm rot="5400000">
          <a:off x="5876237" y="-2138091"/>
          <a:ext cx="774811" cy="7282603"/>
        </a:xfrm>
        <a:prstGeom prst="round2SameRect">
          <a:avLst/>
        </a:prstGeom>
      </dgm:spPr>
    </dgm:pt>
    <dgm:pt modelId="{B91577F0-9597-4415-B4ED-9F2B41DFC497}" type="pres">
      <dgm:prSet presAssocID="{A30A5B5F-6ECC-499F-9277-0859EF607A59}" presName="sp" presStyleCnt="0"/>
      <dgm:spPr/>
    </dgm:pt>
    <dgm:pt modelId="{0BC56B3E-2E30-40FD-BD39-795B9D7223D7}" type="pres">
      <dgm:prSet presAssocID="{32AF4490-E2A7-4E57-B373-646B06F1B3AC}" presName="linNode" presStyleCnt="0"/>
      <dgm:spPr/>
    </dgm:pt>
    <dgm:pt modelId="{A771E2F4-3477-483F-AB39-9F3F2420A456}" type="pres">
      <dgm:prSet presAssocID="{32AF4490-E2A7-4E57-B373-646B06F1B3AC}" presName="parentText" presStyleLbl="node1" presStyleIdx="2" presStyleCnt="4" custScaleX="68182">
        <dgm:presLayoutVars>
          <dgm:chMax val="1"/>
          <dgm:bulletEnabled val="1"/>
        </dgm:presLayoutVars>
      </dgm:prSet>
      <dgm:spPr>
        <a:xfrm>
          <a:off x="0" y="2035892"/>
          <a:ext cx="3621024" cy="968513"/>
        </a:xfrm>
        <a:prstGeom prst="roundRect">
          <a:avLst/>
        </a:prstGeom>
      </dgm:spPr>
    </dgm:pt>
    <dgm:pt modelId="{B711DDEE-43C9-4E7E-A313-EC26EE1566E0}" type="pres">
      <dgm:prSet presAssocID="{32AF4490-E2A7-4E57-B373-646B06F1B3AC}" presName="descendantText" presStyleLbl="alignAccFollowNode1" presStyleIdx="2" presStyleCnt="4" custScaleX="113130">
        <dgm:presLayoutVars>
          <dgm:bulletEnabled val="1"/>
        </dgm:presLayoutVars>
      </dgm:prSet>
      <dgm:spPr>
        <a:xfrm rot="5400000">
          <a:off x="5876237" y="-1121151"/>
          <a:ext cx="774811" cy="7282603"/>
        </a:xfrm>
        <a:prstGeom prst="round2SameRect">
          <a:avLst/>
        </a:prstGeom>
      </dgm:spPr>
    </dgm:pt>
    <dgm:pt modelId="{7740FFD1-FF19-46AF-B555-281C3813D393}" type="pres">
      <dgm:prSet presAssocID="{59AB98C4-3C69-4508-BE20-F6F21E8983F8}" presName="sp" presStyleCnt="0"/>
      <dgm:spPr/>
    </dgm:pt>
    <dgm:pt modelId="{CE359976-82B5-4CFB-ABFC-B650FBD9F081}" type="pres">
      <dgm:prSet presAssocID="{0CC079EC-53CC-46D1-89C2-FCC7C695045B}" presName="linNode" presStyleCnt="0"/>
      <dgm:spPr/>
    </dgm:pt>
    <dgm:pt modelId="{8CE3574E-1871-46B1-98C5-182A37602C56}" type="pres">
      <dgm:prSet presAssocID="{0CC079EC-53CC-46D1-89C2-FCC7C695045B}" presName="parentText" presStyleLbl="node1" presStyleIdx="3" presStyleCnt="4" custScaleX="68182" custScaleY="112798">
        <dgm:presLayoutVars>
          <dgm:chMax val="1"/>
          <dgm:bulletEnabled val="1"/>
        </dgm:presLayoutVars>
      </dgm:prSet>
      <dgm:spPr>
        <a:xfrm>
          <a:off x="0" y="3052832"/>
          <a:ext cx="3621024" cy="968513"/>
        </a:xfrm>
        <a:prstGeom prst="roundRect">
          <a:avLst/>
        </a:prstGeom>
      </dgm:spPr>
    </dgm:pt>
    <dgm:pt modelId="{D45CA72A-E10A-4DD5-BF35-9A808AF02A69}" type="pres">
      <dgm:prSet presAssocID="{0CC079EC-53CC-46D1-89C2-FCC7C695045B}" presName="descendantText" presStyleLbl="alignAccFollowNode1" presStyleIdx="3" presStyleCnt="4" custScaleX="113130" custScaleY="120492">
        <dgm:presLayoutVars>
          <dgm:bulletEnabled val="1"/>
        </dgm:presLayoutVars>
      </dgm:prSet>
      <dgm:spPr>
        <a:xfrm rot="5400000">
          <a:off x="5876237" y="-104212"/>
          <a:ext cx="774811" cy="7282603"/>
        </a:xfrm>
        <a:prstGeom prst="round2SameRect">
          <a:avLst/>
        </a:prstGeom>
      </dgm:spPr>
    </dgm:pt>
  </dgm:ptLst>
  <dgm:cxnLst>
    <dgm:cxn modelId="{CC400414-CF62-4572-93A9-5352A9D36F35}" type="presOf" srcId="{32AF4490-E2A7-4E57-B373-646B06F1B3AC}" destId="{A771E2F4-3477-483F-AB39-9F3F2420A456}" srcOrd="0" destOrd="0" presId="urn:microsoft.com/office/officeart/2005/8/layout/vList5"/>
    <dgm:cxn modelId="{CDA3161C-02FF-4CD7-B9FC-4D507C6DDA18}" type="presOf" srcId="{CC384DA2-B3F9-4274-A353-EE68BAF7FA11}" destId="{134F3B89-21FA-4CC8-97B9-BAB960D3087A}" srcOrd="0" destOrd="0" presId="urn:microsoft.com/office/officeart/2005/8/layout/vList5"/>
    <dgm:cxn modelId="{3B05FE1E-01DE-4C1F-912D-21FD8FC4C8C2}" srcId="{32AF4490-E2A7-4E57-B373-646B06F1B3AC}" destId="{04AD1E9F-460B-4477-A062-AF799056E86B}" srcOrd="0" destOrd="0" parTransId="{6FF09E62-BBBF-4689-AD98-932FE6B25708}" sibTransId="{39B725D1-CC71-445A-9821-508201E96651}"/>
    <dgm:cxn modelId="{AF76A525-0DA1-4687-9FB8-224639C4BF49}" type="presOf" srcId="{B58C1DFF-4513-4C14-ABA3-BE9D57C38017}" destId="{4528AB83-A428-454D-B8FB-55406A38328C}" srcOrd="0" destOrd="0" presId="urn:microsoft.com/office/officeart/2005/8/layout/vList5"/>
    <dgm:cxn modelId="{4A7F333A-0317-491C-9B86-6B46D68A84C6}" type="presOf" srcId="{0CC079EC-53CC-46D1-89C2-FCC7C695045B}" destId="{8CE3574E-1871-46B1-98C5-182A37602C56}" srcOrd="0" destOrd="0" presId="urn:microsoft.com/office/officeart/2005/8/layout/vList5"/>
    <dgm:cxn modelId="{D35ACA3C-8BC6-4034-9674-D9B65D714DFA}" srcId="{CC384DA2-B3F9-4274-A353-EE68BAF7FA11}" destId="{B58C1DFF-4513-4C14-ABA3-BE9D57C38017}" srcOrd="1" destOrd="0" parTransId="{0D213392-11FB-41F6-8853-8CDA18E9B40A}" sibTransId="{A30A5B5F-6ECC-499F-9277-0859EF607A59}"/>
    <dgm:cxn modelId="{B3F2524A-875D-49D3-8E5C-D4975260307D}" type="presOf" srcId="{2447F1B6-415A-4503-891F-633C056A1153}" destId="{2215ACF1-B38C-471E-ABD3-C7EE58630362}" srcOrd="0" destOrd="0" presId="urn:microsoft.com/office/officeart/2005/8/layout/vList5"/>
    <dgm:cxn modelId="{9ED5AF55-2797-441E-ACC7-0240ADF0D355}" srcId="{0CC079EC-53CC-46D1-89C2-FCC7C695045B}" destId="{B125DEE0-C2EB-43CA-BE2A-080CC310953B}" srcOrd="0" destOrd="0" parTransId="{EF75E696-CAE3-4BB5-93B4-90BCD1A0EE45}" sibTransId="{17BAE546-65DD-45D1-88D3-47F994377DFB}"/>
    <dgm:cxn modelId="{6AD5A55A-5FF8-4BE9-80B7-26A3A1475315}" type="presOf" srcId="{04AD1E9F-460B-4477-A062-AF799056E86B}" destId="{B711DDEE-43C9-4E7E-A313-EC26EE1566E0}" srcOrd="0" destOrd="0" presId="urn:microsoft.com/office/officeart/2005/8/layout/vList5"/>
    <dgm:cxn modelId="{15877E80-2F4F-4614-9415-4DE61C863669}" type="presOf" srcId="{B125DEE0-C2EB-43CA-BE2A-080CC310953B}" destId="{D45CA72A-E10A-4DD5-BF35-9A808AF02A69}" srcOrd="0" destOrd="0" presId="urn:microsoft.com/office/officeart/2005/8/layout/vList5"/>
    <dgm:cxn modelId="{2DB9BC99-F1E4-475F-AE96-1335887113AF}" srcId="{B58C1DFF-4513-4C14-ABA3-BE9D57C38017}" destId="{2447F1B6-415A-4503-891F-633C056A1153}" srcOrd="0" destOrd="0" parTransId="{F4D8140D-152D-432D-8E0A-3AA7E818C4BD}" sibTransId="{21EDDB3B-E8FE-426E-BA6A-ACDC37F6781C}"/>
    <dgm:cxn modelId="{9B62259A-2045-45A5-9448-D2AFB72DA98E}" srcId="{CC384DA2-B3F9-4274-A353-EE68BAF7FA11}" destId="{32AF4490-E2A7-4E57-B373-646B06F1B3AC}" srcOrd="2" destOrd="0" parTransId="{52FB0139-0733-4710-9FC7-872C6706BEDD}" sibTransId="{59AB98C4-3C69-4508-BE20-F6F21E8983F8}"/>
    <dgm:cxn modelId="{F55227A7-7E8E-49F6-BBC6-6CC62D4DAA4C}" srcId="{5492F0FF-CD1E-4662-BA2D-832ADB7F542F}" destId="{61577FE1-A849-494A-91DE-1ADC3C237A73}" srcOrd="0" destOrd="0" parTransId="{51D83C4C-1249-49C7-83A5-885D3B0E126D}" sibTransId="{055D3E7D-9F05-4699-89EA-EE284A530B77}"/>
    <dgm:cxn modelId="{9FA08DC3-D66A-4CDD-BEBD-B66935D0486F}" srcId="{CC384DA2-B3F9-4274-A353-EE68BAF7FA11}" destId="{5492F0FF-CD1E-4662-BA2D-832ADB7F542F}" srcOrd="0" destOrd="0" parTransId="{D93D23DE-1284-426B-88C1-D6E2E56F019C}" sibTransId="{C73F4F76-97D0-4F14-BC2B-F2FF43AAECC0}"/>
    <dgm:cxn modelId="{DF174BD6-88DE-47C1-9423-A4F5BF12FC6E}" type="presOf" srcId="{61577FE1-A849-494A-91DE-1ADC3C237A73}" destId="{9E5E39CA-6286-459A-831B-13A35A42509F}" srcOrd="0" destOrd="0" presId="urn:microsoft.com/office/officeart/2005/8/layout/vList5"/>
    <dgm:cxn modelId="{6E671CE7-DAA2-4EC7-BA62-F7B8803AB152}" type="presOf" srcId="{5492F0FF-CD1E-4662-BA2D-832ADB7F542F}" destId="{B728A119-189B-47FC-B2E0-E23AD8E76516}" srcOrd="0" destOrd="0" presId="urn:microsoft.com/office/officeart/2005/8/layout/vList5"/>
    <dgm:cxn modelId="{56577FEF-F287-482B-B779-B668341257D2}" srcId="{CC384DA2-B3F9-4274-A353-EE68BAF7FA11}" destId="{0CC079EC-53CC-46D1-89C2-FCC7C695045B}" srcOrd="3" destOrd="0" parTransId="{20E5780C-DD27-429A-93D1-AA993DA93A8E}" sibTransId="{5728D961-E06C-4AD2-BAA3-2445CE1C9643}"/>
    <dgm:cxn modelId="{A8B9FEBD-C71C-4816-9D42-6F2471A807CC}" type="presParOf" srcId="{134F3B89-21FA-4CC8-97B9-BAB960D3087A}" destId="{634BE078-1B1A-4419-836F-8E03C8DA8D80}" srcOrd="0" destOrd="0" presId="urn:microsoft.com/office/officeart/2005/8/layout/vList5"/>
    <dgm:cxn modelId="{173E17F8-3E57-4D1D-A3CD-704D6A103E1F}" type="presParOf" srcId="{634BE078-1B1A-4419-836F-8E03C8DA8D80}" destId="{B728A119-189B-47FC-B2E0-E23AD8E76516}" srcOrd="0" destOrd="0" presId="urn:microsoft.com/office/officeart/2005/8/layout/vList5"/>
    <dgm:cxn modelId="{401E6D5D-4833-49A3-8703-871442676756}" type="presParOf" srcId="{634BE078-1B1A-4419-836F-8E03C8DA8D80}" destId="{9E5E39CA-6286-459A-831B-13A35A42509F}" srcOrd="1" destOrd="0" presId="urn:microsoft.com/office/officeart/2005/8/layout/vList5"/>
    <dgm:cxn modelId="{73F88BA4-B6BD-468C-8898-3935AAB8587F}" type="presParOf" srcId="{134F3B89-21FA-4CC8-97B9-BAB960D3087A}" destId="{BD01D41C-58CA-42DD-9622-EC1D0B64E0F9}" srcOrd="1" destOrd="0" presId="urn:microsoft.com/office/officeart/2005/8/layout/vList5"/>
    <dgm:cxn modelId="{D5FA559E-F6C1-4BC1-8D2A-EB8EFBD10DC9}" type="presParOf" srcId="{134F3B89-21FA-4CC8-97B9-BAB960D3087A}" destId="{8CB0B979-A8DC-4F3F-8371-456A5583F7B9}" srcOrd="2" destOrd="0" presId="urn:microsoft.com/office/officeart/2005/8/layout/vList5"/>
    <dgm:cxn modelId="{AEE36B5B-30DB-4DD4-AEE4-0F40631F6C50}" type="presParOf" srcId="{8CB0B979-A8DC-4F3F-8371-456A5583F7B9}" destId="{4528AB83-A428-454D-B8FB-55406A38328C}" srcOrd="0" destOrd="0" presId="urn:microsoft.com/office/officeart/2005/8/layout/vList5"/>
    <dgm:cxn modelId="{26277CF7-3F20-4DC3-9414-71FB27082625}" type="presParOf" srcId="{8CB0B979-A8DC-4F3F-8371-456A5583F7B9}" destId="{2215ACF1-B38C-471E-ABD3-C7EE58630362}" srcOrd="1" destOrd="0" presId="urn:microsoft.com/office/officeart/2005/8/layout/vList5"/>
    <dgm:cxn modelId="{0D86FF8F-17E4-4E84-85D2-BE675AF212F9}" type="presParOf" srcId="{134F3B89-21FA-4CC8-97B9-BAB960D3087A}" destId="{B91577F0-9597-4415-B4ED-9F2B41DFC497}" srcOrd="3" destOrd="0" presId="urn:microsoft.com/office/officeart/2005/8/layout/vList5"/>
    <dgm:cxn modelId="{8B5000B8-5A60-4510-8ABA-22F3FC61E08E}" type="presParOf" srcId="{134F3B89-21FA-4CC8-97B9-BAB960D3087A}" destId="{0BC56B3E-2E30-40FD-BD39-795B9D7223D7}" srcOrd="4" destOrd="0" presId="urn:microsoft.com/office/officeart/2005/8/layout/vList5"/>
    <dgm:cxn modelId="{11BF86C1-7A00-4DBF-869E-4A92AE652788}" type="presParOf" srcId="{0BC56B3E-2E30-40FD-BD39-795B9D7223D7}" destId="{A771E2F4-3477-483F-AB39-9F3F2420A456}" srcOrd="0" destOrd="0" presId="urn:microsoft.com/office/officeart/2005/8/layout/vList5"/>
    <dgm:cxn modelId="{6C5497A3-69B4-4A15-B52D-79EC4AC6CAD3}" type="presParOf" srcId="{0BC56B3E-2E30-40FD-BD39-795B9D7223D7}" destId="{B711DDEE-43C9-4E7E-A313-EC26EE1566E0}" srcOrd="1" destOrd="0" presId="urn:microsoft.com/office/officeart/2005/8/layout/vList5"/>
    <dgm:cxn modelId="{0DE8BFEF-47C0-4D19-92E6-CE36EC97F6C2}" type="presParOf" srcId="{134F3B89-21FA-4CC8-97B9-BAB960D3087A}" destId="{7740FFD1-FF19-46AF-B555-281C3813D393}" srcOrd="5" destOrd="0" presId="urn:microsoft.com/office/officeart/2005/8/layout/vList5"/>
    <dgm:cxn modelId="{AE758B5A-BD94-43C0-83A6-B74896CB84D7}" type="presParOf" srcId="{134F3B89-21FA-4CC8-97B9-BAB960D3087A}" destId="{CE359976-82B5-4CFB-ABFC-B650FBD9F081}" srcOrd="6" destOrd="0" presId="urn:microsoft.com/office/officeart/2005/8/layout/vList5"/>
    <dgm:cxn modelId="{91CA504C-6563-473E-9E7C-4CEA599A75C5}" type="presParOf" srcId="{CE359976-82B5-4CFB-ABFC-B650FBD9F081}" destId="{8CE3574E-1871-46B1-98C5-182A37602C56}" srcOrd="0" destOrd="0" presId="urn:microsoft.com/office/officeart/2005/8/layout/vList5"/>
    <dgm:cxn modelId="{3B43495C-889A-41D2-A122-0F1335CC793E}" type="presParOf" srcId="{CE359976-82B5-4CFB-ABFC-B650FBD9F081}" destId="{D45CA72A-E10A-4DD5-BF35-9A808AF02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384DA2-B3F9-4274-A353-EE68BAF7FA11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2F0FF-CD1E-4662-BA2D-832ADB7F542F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gm:t>
    </dgm:pt>
    <dgm:pt modelId="{D93D23DE-1284-426B-88C1-D6E2E56F019C}" type="parTrans" cxnId="{9FA08DC3-D66A-4CDD-BEBD-B66935D0486F}">
      <dgm:prSet/>
      <dgm:spPr/>
      <dgm:t>
        <a:bodyPr/>
        <a:lstStyle/>
        <a:p>
          <a:endParaRPr lang="en-US"/>
        </a:p>
      </dgm:t>
    </dgm:pt>
    <dgm:pt modelId="{C73F4F76-97D0-4F14-BC2B-F2FF43AAECC0}" type="sibTrans" cxnId="{9FA08DC3-D66A-4CDD-BEBD-B66935D0486F}">
      <dgm:prSet/>
      <dgm:spPr/>
      <dgm:t>
        <a:bodyPr/>
        <a:lstStyle/>
        <a:p>
          <a:endParaRPr lang="en-US"/>
        </a:p>
      </dgm:t>
    </dgm:pt>
    <dgm:pt modelId="{61577FE1-A849-494A-91DE-1ADC3C237A7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sz="2000" dirty="0"/>
            <a:t>General Fund – Prior Year Adjustments</a:t>
          </a:r>
        </a:p>
      </dgm:t>
    </dgm:pt>
    <dgm:pt modelId="{51D83C4C-1249-49C7-83A5-885D3B0E126D}" type="parTrans" cxnId="{F55227A7-7E8E-49F6-BBC6-6CC62D4DAA4C}">
      <dgm:prSet/>
      <dgm:spPr/>
      <dgm:t>
        <a:bodyPr/>
        <a:lstStyle/>
        <a:p>
          <a:endParaRPr lang="en-US"/>
        </a:p>
      </dgm:t>
    </dgm:pt>
    <dgm:pt modelId="{055D3E7D-9F05-4699-89EA-EE284A530B77}" type="sibTrans" cxnId="{F55227A7-7E8E-49F6-BBC6-6CC62D4DAA4C}">
      <dgm:prSet/>
      <dgm:spPr/>
      <dgm:t>
        <a:bodyPr/>
        <a:lstStyle/>
        <a:p>
          <a:endParaRPr lang="en-US"/>
        </a:p>
      </dgm:t>
    </dgm:pt>
    <dgm:pt modelId="{B58C1DFF-4513-4C14-ABA3-BE9D57C38017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gm:t>
    </dgm:pt>
    <dgm:pt modelId="{0D213392-11FB-41F6-8853-8CDA18E9B40A}" type="parTrans" cxnId="{D35ACA3C-8BC6-4034-9674-D9B65D714DFA}">
      <dgm:prSet/>
      <dgm:spPr/>
      <dgm:t>
        <a:bodyPr/>
        <a:lstStyle/>
        <a:p>
          <a:endParaRPr lang="en-US"/>
        </a:p>
      </dgm:t>
    </dgm:pt>
    <dgm:pt modelId="{A30A5B5F-6ECC-499F-9277-0859EF607A59}" type="sibTrans" cxnId="{D35ACA3C-8BC6-4034-9674-D9B65D714DFA}">
      <dgm:prSet/>
      <dgm:spPr/>
      <dgm:t>
        <a:bodyPr/>
        <a:lstStyle/>
        <a:p>
          <a:endParaRPr lang="en-US"/>
        </a:p>
      </dgm:t>
    </dgm:pt>
    <dgm:pt modelId="{2447F1B6-415A-4503-891F-633C056A1153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-$48,834</a:t>
          </a:r>
        </a:p>
      </dgm:t>
    </dgm:pt>
    <dgm:pt modelId="{F4D8140D-152D-432D-8E0A-3AA7E818C4BD}" type="parTrans" cxnId="{2DB9BC99-F1E4-475F-AE96-1335887113AF}">
      <dgm:prSet/>
      <dgm:spPr/>
      <dgm:t>
        <a:bodyPr/>
        <a:lstStyle/>
        <a:p>
          <a:endParaRPr lang="en-US"/>
        </a:p>
      </dgm:t>
    </dgm:pt>
    <dgm:pt modelId="{21EDDB3B-E8FE-426E-BA6A-ACDC37F6781C}" type="sibTrans" cxnId="{2DB9BC99-F1E4-475F-AE96-1335887113AF}">
      <dgm:prSet/>
      <dgm:spPr/>
      <dgm:t>
        <a:bodyPr/>
        <a:lstStyle/>
        <a:p>
          <a:endParaRPr lang="en-US"/>
        </a:p>
      </dgm:t>
    </dgm:pt>
    <dgm:pt modelId="{32AF4490-E2A7-4E57-B373-646B06F1B3AC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gm:t>
    </dgm:pt>
    <dgm:pt modelId="{52FB0139-0733-4710-9FC7-872C6706BEDD}" type="parTrans" cxnId="{9B62259A-2045-45A5-9448-D2AFB72DA98E}">
      <dgm:prSet/>
      <dgm:spPr/>
      <dgm:t>
        <a:bodyPr/>
        <a:lstStyle/>
        <a:p>
          <a:endParaRPr lang="en-US"/>
        </a:p>
      </dgm:t>
    </dgm:pt>
    <dgm:pt modelId="{59AB98C4-3C69-4508-BE20-F6F21E8983F8}" type="sibTrans" cxnId="{9B62259A-2045-45A5-9448-D2AFB72DA98E}">
      <dgm:prSet/>
      <dgm:spPr/>
      <dgm:t>
        <a:bodyPr/>
        <a:lstStyle/>
        <a:p>
          <a:endParaRPr lang="en-US"/>
        </a:p>
      </dgm:t>
    </dgm:pt>
    <dgm:pt modelId="{04AD1E9F-460B-4477-A062-AF799056E86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Various</a:t>
          </a:r>
        </a:p>
      </dgm:t>
    </dgm:pt>
    <dgm:pt modelId="{6FF09E62-BBBF-4689-AD98-932FE6B25708}" type="parTrans" cxnId="{3B05FE1E-01DE-4C1F-912D-21FD8FC4C8C2}">
      <dgm:prSet/>
      <dgm:spPr/>
      <dgm:t>
        <a:bodyPr/>
        <a:lstStyle/>
        <a:p>
          <a:endParaRPr lang="en-US"/>
        </a:p>
      </dgm:t>
    </dgm:pt>
    <dgm:pt modelId="{39B725D1-CC71-445A-9821-508201E96651}" type="sibTrans" cxnId="{3B05FE1E-01DE-4C1F-912D-21FD8FC4C8C2}">
      <dgm:prSet/>
      <dgm:spPr/>
      <dgm:t>
        <a:bodyPr/>
        <a:lstStyle/>
        <a:p>
          <a:endParaRPr lang="en-US"/>
        </a:p>
      </dgm:t>
    </dgm:pt>
    <dgm:pt modelId="{0CC079EC-53CC-46D1-89C2-FCC7C695045B}">
      <dgm:prSet custT="1"/>
      <dgm:spPr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45720" rIns="9144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gm:t>
    </dgm:pt>
    <dgm:pt modelId="{20E5780C-DD27-429A-93D1-AA993DA93A8E}" type="parTrans" cxnId="{56577FEF-F287-482B-B779-B668341257D2}">
      <dgm:prSet/>
      <dgm:spPr/>
      <dgm:t>
        <a:bodyPr/>
        <a:lstStyle/>
        <a:p>
          <a:endParaRPr lang="en-US"/>
        </a:p>
      </dgm:t>
    </dgm:pt>
    <dgm:pt modelId="{5728D961-E06C-4AD2-BAA3-2445CE1C9643}" type="sibTrans" cxnId="{56577FEF-F287-482B-B779-B668341257D2}">
      <dgm:prSet/>
      <dgm:spPr/>
      <dgm:t>
        <a:bodyPr/>
        <a:lstStyle/>
        <a:p>
          <a:endParaRPr lang="en-US"/>
        </a:p>
      </dgm:t>
    </dgm:pt>
    <dgm:pt modelId="{B125DEE0-C2EB-43CA-BE2A-080CC310953B}">
      <dgm:prSet custT="1"/>
      <dgm:spPr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 spcFirstLastPara="0" vert="horz" wrap="square" lIns="247650" tIns="123825" rIns="247650" bIns="123825" numCol="1" spcCol="1270" anchor="ctr" anchorCtr="0"/>
        <a:lstStyle/>
        <a:p>
          <a:pPr>
            <a:buFontTx/>
            <a:buNone/>
          </a:pPr>
          <a:r>
            <a: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Initial levies are based on estimates. In later years, amounts are updated and levies are retroactively adjusted.</a:t>
          </a:r>
          <a:endParaRPr lang="en-US" sz="2000" dirty="0"/>
        </a:p>
      </dgm:t>
    </dgm:pt>
    <dgm:pt modelId="{EF75E696-CAE3-4BB5-93B4-90BCD1A0EE45}" type="parTrans" cxnId="{9ED5AF55-2797-441E-ACC7-0240ADF0D355}">
      <dgm:prSet/>
      <dgm:spPr/>
      <dgm:t>
        <a:bodyPr/>
        <a:lstStyle/>
        <a:p>
          <a:endParaRPr lang="en-US"/>
        </a:p>
      </dgm:t>
    </dgm:pt>
    <dgm:pt modelId="{17BAE546-65DD-45D1-88D3-47F994377DFB}" type="sibTrans" cxnId="{9ED5AF55-2797-441E-ACC7-0240ADF0D355}">
      <dgm:prSet/>
      <dgm:spPr/>
      <dgm:t>
        <a:bodyPr/>
        <a:lstStyle/>
        <a:p>
          <a:endParaRPr lang="en-US"/>
        </a:p>
      </dgm:t>
    </dgm:pt>
    <dgm:pt modelId="{134F3B89-21FA-4CC8-97B9-BAB960D3087A}" type="pres">
      <dgm:prSet presAssocID="{CC384DA2-B3F9-4274-A353-EE68BAF7FA11}" presName="Name0" presStyleCnt="0">
        <dgm:presLayoutVars>
          <dgm:dir/>
          <dgm:animLvl val="lvl"/>
          <dgm:resizeHandles val="exact"/>
        </dgm:presLayoutVars>
      </dgm:prSet>
      <dgm:spPr/>
    </dgm:pt>
    <dgm:pt modelId="{634BE078-1B1A-4419-836F-8E03C8DA8D80}" type="pres">
      <dgm:prSet presAssocID="{5492F0FF-CD1E-4662-BA2D-832ADB7F542F}" presName="linNode" presStyleCnt="0"/>
      <dgm:spPr/>
    </dgm:pt>
    <dgm:pt modelId="{B728A119-189B-47FC-B2E0-E23AD8E76516}" type="pres">
      <dgm:prSet presAssocID="{5492F0FF-CD1E-4662-BA2D-832ADB7F542F}" presName="parentText" presStyleLbl="node1" presStyleIdx="0" presStyleCnt="4" custScaleX="68182">
        <dgm:presLayoutVars>
          <dgm:chMax val="1"/>
          <dgm:bulletEnabled val="1"/>
        </dgm:presLayoutVars>
      </dgm:prSet>
      <dgm:spPr>
        <a:xfrm>
          <a:off x="0" y="2013"/>
          <a:ext cx="3621024" cy="968513"/>
        </a:xfrm>
        <a:prstGeom prst="roundRect">
          <a:avLst/>
        </a:prstGeom>
      </dgm:spPr>
    </dgm:pt>
    <dgm:pt modelId="{9E5E39CA-6286-459A-831B-13A35A42509F}" type="pres">
      <dgm:prSet presAssocID="{5492F0FF-CD1E-4662-BA2D-832ADB7F542F}" presName="descendantText" presStyleLbl="alignAccFollowNode1" presStyleIdx="0" presStyleCnt="4" custScaleX="113130">
        <dgm:presLayoutVars>
          <dgm:bulletEnabled val="1"/>
        </dgm:presLayoutVars>
      </dgm:prSet>
      <dgm:spPr/>
    </dgm:pt>
    <dgm:pt modelId="{BD01D41C-58CA-42DD-9622-EC1D0B64E0F9}" type="pres">
      <dgm:prSet presAssocID="{C73F4F76-97D0-4F14-BC2B-F2FF43AAECC0}" presName="sp" presStyleCnt="0"/>
      <dgm:spPr/>
    </dgm:pt>
    <dgm:pt modelId="{8CB0B979-A8DC-4F3F-8371-456A5583F7B9}" type="pres">
      <dgm:prSet presAssocID="{B58C1DFF-4513-4C14-ABA3-BE9D57C38017}" presName="linNode" presStyleCnt="0"/>
      <dgm:spPr/>
    </dgm:pt>
    <dgm:pt modelId="{4528AB83-A428-454D-B8FB-55406A38328C}" type="pres">
      <dgm:prSet presAssocID="{B58C1DFF-4513-4C14-ABA3-BE9D57C38017}" presName="parentText" presStyleLbl="node1" presStyleIdx="1" presStyleCnt="4" custScaleX="68182">
        <dgm:presLayoutVars>
          <dgm:chMax val="1"/>
          <dgm:bulletEnabled val="1"/>
        </dgm:presLayoutVars>
      </dgm:prSet>
      <dgm:spPr>
        <a:xfrm>
          <a:off x="0" y="1018953"/>
          <a:ext cx="3621024" cy="968513"/>
        </a:xfrm>
        <a:prstGeom prst="roundRect">
          <a:avLst/>
        </a:prstGeom>
      </dgm:spPr>
    </dgm:pt>
    <dgm:pt modelId="{2215ACF1-B38C-471E-ABD3-C7EE58630362}" type="pres">
      <dgm:prSet presAssocID="{B58C1DFF-4513-4C14-ABA3-BE9D57C38017}" presName="descendantText" presStyleLbl="alignAccFollowNode1" presStyleIdx="1" presStyleCnt="4" custScaleX="113130">
        <dgm:presLayoutVars>
          <dgm:bulletEnabled val="1"/>
        </dgm:presLayoutVars>
      </dgm:prSet>
      <dgm:spPr>
        <a:xfrm rot="5400000">
          <a:off x="5876237" y="-2138091"/>
          <a:ext cx="774811" cy="7282603"/>
        </a:xfrm>
        <a:prstGeom prst="round2SameRect">
          <a:avLst/>
        </a:prstGeom>
      </dgm:spPr>
    </dgm:pt>
    <dgm:pt modelId="{B91577F0-9597-4415-B4ED-9F2B41DFC497}" type="pres">
      <dgm:prSet presAssocID="{A30A5B5F-6ECC-499F-9277-0859EF607A59}" presName="sp" presStyleCnt="0"/>
      <dgm:spPr/>
    </dgm:pt>
    <dgm:pt modelId="{0BC56B3E-2E30-40FD-BD39-795B9D7223D7}" type="pres">
      <dgm:prSet presAssocID="{32AF4490-E2A7-4E57-B373-646B06F1B3AC}" presName="linNode" presStyleCnt="0"/>
      <dgm:spPr/>
    </dgm:pt>
    <dgm:pt modelId="{A771E2F4-3477-483F-AB39-9F3F2420A456}" type="pres">
      <dgm:prSet presAssocID="{32AF4490-E2A7-4E57-B373-646B06F1B3AC}" presName="parentText" presStyleLbl="node1" presStyleIdx="2" presStyleCnt="4" custScaleX="68182">
        <dgm:presLayoutVars>
          <dgm:chMax val="1"/>
          <dgm:bulletEnabled val="1"/>
        </dgm:presLayoutVars>
      </dgm:prSet>
      <dgm:spPr>
        <a:xfrm>
          <a:off x="0" y="2035892"/>
          <a:ext cx="3621024" cy="968513"/>
        </a:xfrm>
        <a:prstGeom prst="roundRect">
          <a:avLst/>
        </a:prstGeom>
      </dgm:spPr>
    </dgm:pt>
    <dgm:pt modelId="{B711DDEE-43C9-4E7E-A313-EC26EE1566E0}" type="pres">
      <dgm:prSet presAssocID="{32AF4490-E2A7-4E57-B373-646B06F1B3AC}" presName="descendantText" presStyleLbl="alignAccFollowNode1" presStyleIdx="2" presStyleCnt="4" custScaleX="113130">
        <dgm:presLayoutVars>
          <dgm:bulletEnabled val="1"/>
        </dgm:presLayoutVars>
      </dgm:prSet>
      <dgm:spPr>
        <a:xfrm rot="5400000">
          <a:off x="5876237" y="-1121151"/>
          <a:ext cx="774811" cy="7282603"/>
        </a:xfrm>
        <a:prstGeom prst="round2SameRect">
          <a:avLst/>
        </a:prstGeom>
      </dgm:spPr>
    </dgm:pt>
    <dgm:pt modelId="{7740FFD1-FF19-46AF-B555-281C3813D393}" type="pres">
      <dgm:prSet presAssocID="{59AB98C4-3C69-4508-BE20-F6F21E8983F8}" presName="sp" presStyleCnt="0"/>
      <dgm:spPr/>
    </dgm:pt>
    <dgm:pt modelId="{CE359976-82B5-4CFB-ABFC-B650FBD9F081}" type="pres">
      <dgm:prSet presAssocID="{0CC079EC-53CC-46D1-89C2-FCC7C695045B}" presName="linNode" presStyleCnt="0"/>
      <dgm:spPr/>
    </dgm:pt>
    <dgm:pt modelId="{8CE3574E-1871-46B1-98C5-182A37602C56}" type="pres">
      <dgm:prSet presAssocID="{0CC079EC-53CC-46D1-89C2-FCC7C695045B}" presName="parentText" presStyleLbl="node1" presStyleIdx="3" presStyleCnt="4" custScaleX="68182">
        <dgm:presLayoutVars>
          <dgm:chMax val="1"/>
          <dgm:bulletEnabled val="1"/>
        </dgm:presLayoutVars>
      </dgm:prSet>
      <dgm:spPr>
        <a:xfrm>
          <a:off x="0" y="3052832"/>
          <a:ext cx="3621024" cy="968513"/>
        </a:xfrm>
        <a:prstGeom prst="roundRect">
          <a:avLst/>
        </a:prstGeom>
      </dgm:spPr>
    </dgm:pt>
    <dgm:pt modelId="{D45CA72A-E10A-4DD5-BF35-9A808AF02A69}" type="pres">
      <dgm:prSet presAssocID="{0CC079EC-53CC-46D1-89C2-FCC7C695045B}" presName="descendantText" presStyleLbl="alignAccFollowNode1" presStyleIdx="3" presStyleCnt="4" custScaleX="113130">
        <dgm:presLayoutVars>
          <dgm:bulletEnabled val="1"/>
        </dgm:presLayoutVars>
      </dgm:prSet>
      <dgm:spPr>
        <a:xfrm rot="5400000">
          <a:off x="5876237" y="-104212"/>
          <a:ext cx="774811" cy="7282603"/>
        </a:xfrm>
        <a:prstGeom prst="round2SameRect">
          <a:avLst/>
        </a:prstGeom>
      </dgm:spPr>
    </dgm:pt>
  </dgm:ptLst>
  <dgm:cxnLst>
    <dgm:cxn modelId="{CC400414-CF62-4572-93A9-5352A9D36F35}" type="presOf" srcId="{32AF4490-E2A7-4E57-B373-646B06F1B3AC}" destId="{A771E2F4-3477-483F-AB39-9F3F2420A456}" srcOrd="0" destOrd="0" presId="urn:microsoft.com/office/officeart/2005/8/layout/vList5"/>
    <dgm:cxn modelId="{CDA3161C-02FF-4CD7-B9FC-4D507C6DDA18}" type="presOf" srcId="{CC384DA2-B3F9-4274-A353-EE68BAF7FA11}" destId="{134F3B89-21FA-4CC8-97B9-BAB960D3087A}" srcOrd="0" destOrd="0" presId="urn:microsoft.com/office/officeart/2005/8/layout/vList5"/>
    <dgm:cxn modelId="{3B05FE1E-01DE-4C1F-912D-21FD8FC4C8C2}" srcId="{32AF4490-E2A7-4E57-B373-646B06F1B3AC}" destId="{04AD1E9F-460B-4477-A062-AF799056E86B}" srcOrd="0" destOrd="0" parTransId="{6FF09E62-BBBF-4689-AD98-932FE6B25708}" sibTransId="{39B725D1-CC71-445A-9821-508201E96651}"/>
    <dgm:cxn modelId="{AF76A525-0DA1-4687-9FB8-224639C4BF49}" type="presOf" srcId="{B58C1DFF-4513-4C14-ABA3-BE9D57C38017}" destId="{4528AB83-A428-454D-B8FB-55406A38328C}" srcOrd="0" destOrd="0" presId="urn:microsoft.com/office/officeart/2005/8/layout/vList5"/>
    <dgm:cxn modelId="{4A7F333A-0317-491C-9B86-6B46D68A84C6}" type="presOf" srcId="{0CC079EC-53CC-46D1-89C2-FCC7C695045B}" destId="{8CE3574E-1871-46B1-98C5-182A37602C56}" srcOrd="0" destOrd="0" presId="urn:microsoft.com/office/officeart/2005/8/layout/vList5"/>
    <dgm:cxn modelId="{D35ACA3C-8BC6-4034-9674-D9B65D714DFA}" srcId="{CC384DA2-B3F9-4274-A353-EE68BAF7FA11}" destId="{B58C1DFF-4513-4C14-ABA3-BE9D57C38017}" srcOrd="1" destOrd="0" parTransId="{0D213392-11FB-41F6-8853-8CDA18E9B40A}" sibTransId="{A30A5B5F-6ECC-499F-9277-0859EF607A59}"/>
    <dgm:cxn modelId="{B3F2524A-875D-49D3-8E5C-D4975260307D}" type="presOf" srcId="{2447F1B6-415A-4503-891F-633C056A1153}" destId="{2215ACF1-B38C-471E-ABD3-C7EE58630362}" srcOrd="0" destOrd="0" presId="urn:microsoft.com/office/officeart/2005/8/layout/vList5"/>
    <dgm:cxn modelId="{9ED5AF55-2797-441E-ACC7-0240ADF0D355}" srcId="{0CC079EC-53CC-46D1-89C2-FCC7C695045B}" destId="{B125DEE0-C2EB-43CA-BE2A-080CC310953B}" srcOrd="0" destOrd="0" parTransId="{EF75E696-CAE3-4BB5-93B4-90BCD1A0EE45}" sibTransId="{17BAE546-65DD-45D1-88D3-47F994377DFB}"/>
    <dgm:cxn modelId="{6AD5A55A-5FF8-4BE9-80B7-26A3A1475315}" type="presOf" srcId="{04AD1E9F-460B-4477-A062-AF799056E86B}" destId="{B711DDEE-43C9-4E7E-A313-EC26EE1566E0}" srcOrd="0" destOrd="0" presId="urn:microsoft.com/office/officeart/2005/8/layout/vList5"/>
    <dgm:cxn modelId="{15877E80-2F4F-4614-9415-4DE61C863669}" type="presOf" srcId="{B125DEE0-C2EB-43CA-BE2A-080CC310953B}" destId="{D45CA72A-E10A-4DD5-BF35-9A808AF02A69}" srcOrd="0" destOrd="0" presId="urn:microsoft.com/office/officeart/2005/8/layout/vList5"/>
    <dgm:cxn modelId="{2DB9BC99-F1E4-475F-AE96-1335887113AF}" srcId="{B58C1DFF-4513-4C14-ABA3-BE9D57C38017}" destId="{2447F1B6-415A-4503-891F-633C056A1153}" srcOrd="0" destOrd="0" parTransId="{F4D8140D-152D-432D-8E0A-3AA7E818C4BD}" sibTransId="{21EDDB3B-E8FE-426E-BA6A-ACDC37F6781C}"/>
    <dgm:cxn modelId="{9B62259A-2045-45A5-9448-D2AFB72DA98E}" srcId="{CC384DA2-B3F9-4274-A353-EE68BAF7FA11}" destId="{32AF4490-E2A7-4E57-B373-646B06F1B3AC}" srcOrd="2" destOrd="0" parTransId="{52FB0139-0733-4710-9FC7-872C6706BEDD}" sibTransId="{59AB98C4-3C69-4508-BE20-F6F21E8983F8}"/>
    <dgm:cxn modelId="{F55227A7-7E8E-49F6-BBC6-6CC62D4DAA4C}" srcId="{5492F0FF-CD1E-4662-BA2D-832ADB7F542F}" destId="{61577FE1-A849-494A-91DE-1ADC3C237A73}" srcOrd="0" destOrd="0" parTransId="{51D83C4C-1249-49C7-83A5-885D3B0E126D}" sibTransId="{055D3E7D-9F05-4699-89EA-EE284A530B77}"/>
    <dgm:cxn modelId="{9FA08DC3-D66A-4CDD-BEBD-B66935D0486F}" srcId="{CC384DA2-B3F9-4274-A353-EE68BAF7FA11}" destId="{5492F0FF-CD1E-4662-BA2D-832ADB7F542F}" srcOrd="0" destOrd="0" parTransId="{D93D23DE-1284-426B-88C1-D6E2E56F019C}" sibTransId="{C73F4F76-97D0-4F14-BC2B-F2FF43AAECC0}"/>
    <dgm:cxn modelId="{DF174BD6-88DE-47C1-9423-A4F5BF12FC6E}" type="presOf" srcId="{61577FE1-A849-494A-91DE-1ADC3C237A73}" destId="{9E5E39CA-6286-459A-831B-13A35A42509F}" srcOrd="0" destOrd="0" presId="urn:microsoft.com/office/officeart/2005/8/layout/vList5"/>
    <dgm:cxn modelId="{6E671CE7-DAA2-4EC7-BA62-F7B8803AB152}" type="presOf" srcId="{5492F0FF-CD1E-4662-BA2D-832ADB7F542F}" destId="{B728A119-189B-47FC-B2E0-E23AD8E76516}" srcOrd="0" destOrd="0" presId="urn:microsoft.com/office/officeart/2005/8/layout/vList5"/>
    <dgm:cxn modelId="{56577FEF-F287-482B-B779-B668341257D2}" srcId="{CC384DA2-B3F9-4274-A353-EE68BAF7FA11}" destId="{0CC079EC-53CC-46D1-89C2-FCC7C695045B}" srcOrd="3" destOrd="0" parTransId="{20E5780C-DD27-429A-93D1-AA993DA93A8E}" sibTransId="{5728D961-E06C-4AD2-BAA3-2445CE1C9643}"/>
    <dgm:cxn modelId="{A8B9FEBD-C71C-4816-9D42-6F2471A807CC}" type="presParOf" srcId="{134F3B89-21FA-4CC8-97B9-BAB960D3087A}" destId="{634BE078-1B1A-4419-836F-8E03C8DA8D80}" srcOrd="0" destOrd="0" presId="urn:microsoft.com/office/officeart/2005/8/layout/vList5"/>
    <dgm:cxn modelId="{173E17F8-3E57-4D1D-A3CD-704D6A103E1F}" type="presParOf" srcId="{634BE078-1B1A-4419-836F-8E03C8DA8D80}" destId="{B728A119-189B-47FC-B2E0-E23AD8E76516}" srcOrd="0" destOrd="0" presId="urn:microsoft.com/office/officeart/2005/8/layout/vList5"/>
    <dgm:cxn modelId="{401E6D5D-4833-49A3-8703-871442676756}" type="presParOf" srcId="{634BE078-1B1A-4419-836F-8E03C8DA8D80}" destId="{9E5E39CA-6286-459A-831B-13A35A42509F}" srcOrd="1" destOrd="0" presId="urn:microsoft.com/office/officeart/2005/8/layout/vList5"/>
    <dgm:cxn modelId="{73F88BA4-B6BD-468C-8898-3935AAB8587F}" type="presParOf" srcId="{134F3B89-21FA-4CC8-97B9-BAB960D3087A}" destId="{BD01D41C-58CA-42DD-9622-EC1D0B64E0F9}" srcOrd="1" destOrd="0" presId="urn:microsoft.com/office/officeart/2005/8/layout/vList5"/>
    <dgm:cxn modelId="{D5FA559E-F6C1-4BC1-8D2A-EB8EFBD10DC9}" type="presParOf" srcId="{134F3B89-21FA-4CC8-97B9-BAB960D3087A}" destId="{8CB0B979-A8DC-4F3F-8371-456A5583F7B9}" srcOrd="2" destOrd="0" presId="urn:microsoft.com/office/officeart/2005/8/layout/vList5"/>
    <dgm:cxn modelId="{AEE36B5B-30DB-4DD4-AEE4-0F40631F6C50}" type="presParOf" srcId="{8CB0B979-A8DC-4F3F-8371-456A5583F7B9}" destId="{4528AB83-A428-454D-B8FB-55406A38328C}" srcOrd="0" destOrd="0" presId="urn:microsoft.com/office/officeart/2005/8/layout/vList5"/>
    <dgm:cxn modelId="{26277CF7-3F20-4DC3-9414-71FB27082625}" type="presParOf" srcId="{8CB0B979-A8DC-4F3F-8371-456A5583F7B9}" destId="{2215ACF1-B38C-471E-ABD3-C7EE58630362}" srcOrd="1" destOrd="0" presId="urn:microsoft.com/office/officeart/2005/8/layout/vList5"/>
    <dgm:cxn modelId="{0D86FF8F-17E4-4E84-85D2-BE675AF212F9}" type="presParOf" srcId="{134F3B89-21FA-4CC8-97B9-BAB960D3087A}" destId="{B91577F0-9597-4415-B4ED-9F2B41DFC497}" srcOrd="3" destOrd="0" presId="urn:microsoft.com/office/officeart/2005/8/layout/vList5"/>
    <dgm:cxn modelId="{8B5000B8-5A60-4510-8ABA-22F3FC61E08E}" type="presParOf" srcId="{134F3B89-21FA-4CC8-97B9-BAB960D3087A}" destId="{0BC56B3E-2E30-40FD-BD39-795B9D7223D7}" srcOrd="4" destOrd="0" presId="urn:microsoft.com/office/officeart/2005/8/layout/vList5"/>
    <dgm:cxn modelId="{11BF86C1-7A00-4DBF-869E-4A92AE652788}" type="presParOf" srcId="{0BC56B3E-2E30-40FD-BD39-795B9D7223D7}" destId="{A771E2F4-3477-483F-AB39-9F3F2420A456}" srcOrd="0" destOrd="0" presId="urn:microsoft.com/office/officeart/2005/8/layout/vList5"/>
    <dgm:cxn modelId="{6C5497A3-69B4-4A15-B52D-79EC4AC6CAD3}" type="presParOf" srcId="{0BC56B3E-2E30-40FD-BD39-795B9D7223D7}" destId="{B711DDEE-43C9-4E7E-A313-EC26EE1566E0}" srcOrd="1" destOrd="0" presId="urn:microsoft.com/office/officeart/2005/8/layout/vList5"/>
    <dgm:cxn modelId="{0DE8BFEF-47C0-4D19-92E6-CE36EC97F6C2}" type="presParOf" srcId="{134F3B89-21FA-4CC8-97B9-BAB960D3087A}" destId="{7740FFD1-FF19-46AF-B555-281C3813D393}" srcOrd="5" destOrd="0" presId="urn:microsoft.com/office/officeart/2005/8/layout/vList5"/>
    <dgm:cxn modelId="{AE758B5A-BD94-43C0-83A6-B74896CB84D7}" type="presParOf" srcId="{134F3B89-21FA-4CC8-97B9-BAB960D3087A}" destId="{CE359976-82B5-4CFB-ABFC-B650FBD9F081}" srcOrd="6" destOrd="0" presId="urn:microsoft.com/office/officeart/2005/8/layout/vList5"/>
    <dgm:cxn modelId="{91CA504C-6563-473E-9E7C-4CEA599A75C5}" type="presParOf" srcId="{CE359976-82B5-4CFB-ABFC-B650FBD9F081}" destId="{8CE3574E-1871-46B1-98C5-182A37602C56}" srcOrd="0" destOrd="0" presId="urn:microsoft.com/office/officeart/2005/8/layout/vList5"/>
    <dgm:cxn modelId="{3B43495C-889A-41D2-A122-0F1335CC793E}" type="presParOf" srcId="{CE359976-82B5-4CFB-ABFC-B650FBD9F081}" destId="{D45CA72A-E10A-4DD5-BF35-9A808AF02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00AF0-6107-47E5-9703-F5C74DA3DB08}">
      <dsp:nvSpPr>
        <dsp:cNvPr id="0" name=""/>
        <dsp:cNvSpPr/>
      </dsp:nvSpPr>
      <dsp:spPr>
        <a:xfrm>
          <a:off x="0" y="775655"/>
          <a:ext cx="6797675" cy="2570400"/>
        </a:xfrm>
        <a:prstGeom prst="rect">
          <a:avLst/>
        </a:prstGeom>
        <a:noFill/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99872" rIns="52757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Between November 25th &amp; December 30th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At 6:00 PM or later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May be part of regularly scheduled meeting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Must allow for public comments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May adopt final levy at same meeting</a:t>
          </a:r>
        </a:p>
      </dsp:txBody>
      <dsp:txXfrm>
        <a:off x="0" y="775655"/>
        <a:ext cx="6797675" cy="2570400"/>
      </dsp:txXfrm>
    </dsp:sp>
    <dsp:sp modelId="{9D41518E-0D28-4D22-BB47-E0C670E8D1D8}">
      <dsp:nvSpPr>
        <dsp:cNvPr id="0" name=""/>
        <dsp:cNvSpPr/>
      </dsp:nvSpPr>
      <dsp:spPr>
        <a:xfrm>
          <a:off x="339883" y="421415"/>
          <a:ext cx="4758372" cy="708480"/>
        </a:xfrm>
        <a:prstGeom prst="roundRect">
          <a:avLst/>
        </a:prstGeom>
        <a:solidFill>
          <a:schemeClr val="accent6"/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/>
            <a:t>A Public Meeting…</a:t>
          </a:r>
          <a:endParaRPr lang="en-US" sz="2400" u="none" kern="1200"/>
        </a:p>
      </dsp:txBody>
      <dsp:txXfrm>
        <a:off x="374468" y="456000"/>
        <a:ext cx="4689202" cy="639310"/>
      </dsp:txXfrm>
    </dsp:sp>
    <dsp:sp modelId="{DAFD4AC2-9908-437F-9B07-A1C20B1BA022}">
      <dsp:nvSpPr>
        <dsp:cNvPr id="0" name=""/>
        <dsp:cNvSpPr/>
      </dsp:nvSpPr>
      <dsp:spPr>
        <a:xfrm>
          <a:off x="0" y="3829896"/>
          <a:ext cx="6797675" cy="1398600"/>
        </a:xfrm>
        <a:prstGeom prst="rect">
          <a:avLst/>
        </a:prstGeom>
        <a:noFill/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99872" rIns="52757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Current year budget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Proposed property tax levy </a:t>
          </a:r>
        </a:p>
      </dsp:txBody>
      <dsp:txXfrm>
        <a:off x="0" y="3829896"/>
        <a:ext cx="6797675" cy="1398600"/>
      </dsp:txXfrm>
    </dsp:sp>
    <dsp:sp modelId="{C3982358-E6FD-48A7-A1A6-D5C5F56DEB4E}">
      <dsp:nvSpPr>
        <dsp:cNvPr id="0" name=""/>
        <dsp:cNvSpPr/>
      </dsp:nvSpPr>
      <dsp:spPr>
        <a:xfrm>
          <a:off x="339883" y="3475656"/>
          <a:ext cx="4758372" cy="708480"/>
        </a:xfrm>
        <a:prstGeom prst="roundRect">
          <a:avLst/>
        </a:prstGeom>
        <a:solidFill>
          <a:schemeClr val="accent6"/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/>
            <a:t>…and Presentation of:</a:t>
          </a:r>
          <a:endParaRPr lang="en-US" sz="2400" u="none" kern="1200" dirty="0"/>
        </a:p>
      </dsp:txBody>
      <dsp:txXfrm>
        <a:off x="374468" y="3510241"/>
        <a:ext cx="4689202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E39CA-6286-459A-831B-13A35A42509F}">
      <dsp:nvSpPr>
        <dsp:cNvPr id="0" name=""/>
        <dsp:cNvSpPr/>
      </dsp:nvSpPr>
      <dsp:spPr>
        <a:xfrm rot="5400000">
          <a:off x="6101569" y="-3438102"/>
          <a:ext cx="324147" cy="72826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Total Debt Service Fund</a:t>
          </a:r>
        </a:p>
      </dsp:txBody>
      <dsp:txXfrm rot="-5400000">
        <a:off x="2622341" y="56950"/>
        <a:ext cx="7266779" cy="292499"/>
      </dsp:txXfrm>
    </dsp:sp>
    <dsp:sp modelId="{B728A119-189B-47FC-B2E0-E23AD8E76516}">
      <dsp:nvSpPr>
        <dsp:cNvPr id="0" name=""/>
        <dsp:cNvSpPr/>
      </dsp:nvSpPr>
      <dsp:spPr>
        <a:xfrm>
          <a:off x="153454" y="607"/>
          <a:ext cx="2468886" cy="405184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sp:txBody>
      <dsp:txXfrm>
        <a:off x="173233" y="20386"/>
        <a:ext cx="2429328" cy="365626"/>
      </dsp:txXfrm>
    </dsp:sp>
    <dsp:sp modelId="{2215ACF1-B38C-471E-ABD3-C7EE58630362}">
      <dsp:nvSpPr>
        <dsp:cNvPr id="0" name=""/>
        <dsp:cNvSpPr/>
      </dsp:nvSpPr>
      <dsp:spPr>
        <a:xfrm rot="5400000">
          <a:off x="6101569" y="-3012658"/>
          <a:ext cx="324147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-$34,968</a:t>
          </a:r>
        </a:p>
      </dsp:txBody>
      <dsp:txXfrm rot="-5400000">
        <a:off x="2622341" y="482394"/>
        <a:ext cx="7266779" cy="292499"/>
      </dsp:txXfrm>
    </dsp:sp>
    <dsp:sp modelId="{4528AB83-A428-454D-B8FB-55406A38328C}">
      <dsp:nvSpPr>
        <dsp:cNvPr id="0" name=""/>
        <dsp:cNvSpPr/>
      </dsp:nvSpPr>
      <dsp:spPr>
        <a:xfrm>
          <a:off x="153454" y="426050"/>
          <a:ext cx="2468886" cy="405184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sp:txBody>
      <dsp:txXfrm>
        <a:off x="173233" y="445829"/>
        <a:ext cx="2429328" cy="365626"/>
      </dsp:txXfrm>
    </dsp:sp>
    <dsp:sp modelId="{B711DDEE-43C9-4E7E-A313-EC26EE1566E0}">
      <dsp:nvSpPr>
        <dsp:cNvPr id="0" name=""/>
        <dsp:cNvSpPr/>
      </dsp:nvSpPr>
      <dsp:spPr>
        <a:xfrm rot="5400000">
          <a:off x="6101569" y="-2587214"/>
          <a:ext cx="324147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Debt Payments</a:t>
          </a:r>
        </a:p>
      </dsp:txBody>
      <dsp:txXfrm rot="-5400000">
        <a:off x="2622341" y="907838"/>
        <a:ext cx="7266779" cy="292499"/>
      </dsp:txXfrm>
    </dsp:sp>
    <dsp:sp modelId="{A771E2F4-3477-483F-AB39-9F3F2420A456}">
      <dsp:nvSpPr>
        <dsp:cNvPr id="0" name=""/>
        <dsp:cNvSpPr/>
      </dsp:nvSpPr>
      <dsp:spPr>
        <a:xfrm>
          <a:off x="153454" y="851494"/>
          <a:ext cx="2468886" cy="405184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sp:txBody>
      <dsp:txXfrm>
        <a:off x="173233" y="871273"/>
        <a:ext cx="2429328" cy="365626"/>
      </dsp:txXfrm>
    </dsp:sp>
    <dsp:sp modelId="{D45CA72A-E10A-4DD5-BF35-9A808AF02A69}">
      <dsp:nvSpPr>
        <dsp:cNvPr id="0" name=""/>
        <dsp:cNvSpPr/>
      </dsp:nvSpPr>
      <dsp:spPr>
        <a:xfrm rot="5400000">
          <a:off x="4887199" y="-987900"/>
          <a:ext cx="2740953" cy="7275491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Debt service levies are coordinated to maintain a level or declining tax rate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Districts are required to levy at 105% of debt service payment amounts to cover delinquencies in tax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Because delinquencies are generally less than 5%, most districts gradually build up fund balances in debt service funds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Formulas in state law determine adjustments to tax levy for debt excess balances</a:t>
          </a:r>
        </a:p>
      </dsp:txBody>
      <dsp:txXfrm rot="-5400000">
        <a:off x="2619930" y="1413171"/>
        <a:ext cx="7141689" cy="2473349"/>
      </dsp:txXfrm>
    </dsp:sp>
    <dsp:sp modelId="{8CE3574E-1871-46B1-98C5-182A37602C56}">
      <dsp:nvSpPr>
        <dsp:cNvPr id="0" name=""/>
        <dsp:cNvSpPr/>
      </dsp:nvSpPr>
      <dsp:spPr>
        <a:xfrm>
          <a:off x="153454" y="1276938"/>
          <a:ext cx="2466475" cy="2745814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sp:txBody>
      <dsp:txXfrm>
        <a:off x="273857" y="1397341"/>
        <a:ext cx="2225669" cy="25050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FA718-A459-4B13-B57E-F147A53210E8}">
      <dsp:nvSpPr>
        <dsp:cNvPr id="0" name=""/>
        <dsp:cNvSpPr/>
      </dsp:nvSpPr>
      <dsp:spPr>
        <a:xfrm rot="5400000">
          <a:off x="5230621" y="-1207325"/>
          <a:ext cx="3218180" cy="643737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Changes in value of individual property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Changes in total value of all property within District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Increases or decreases in levy amounts caused by changes in state funding formulas, local needs &amp; costs, voter-approved referendums &amp; other factors</a:t>
          </a:r>
        </a:p>
      </dsp:txBody>
      <dsp:txXfrm rot="-5400000">
        <a:off x="3621024" y="559371"/>
        <a:ext cx="6280277" cy="2903982"/>
      </dsp:txXfrm>
    </dsp:sp>
    <dsp:sp modelId="{20106A7C-56F6-486A-89BE-8AD37C4C4378}">
      <dsp:nvSpPr>
        <dsp:cNvPr id="0" name=""/>
        <dsp:cNvSpPr/>
      </dsp:nvSpPr>
      <dsp:spPr>
        <a:xfrm>
          <a:off x="0" y="0"/>
          <a:ext cx="3621024" cy="402272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Many factors can cause a tax bill for an individual property to increase or decrease from year to year</a:t>
          </a:r>
        </a:p>
      </dsp:txBody>
      <dsp:txXfrm>
        <a:off x="176764" y="176764"/>
        <a:ext cx="3267496" cy="36691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33BA-61F6-4727-8EA6-FB2ACD25CF47}">
      <dsp:nvSpPr>
        <dsp:cNvPr id="0" name=""/>
        <dsp:cNvSpPr/>
      </dsp:nvSpPr>
      <dsp:spPr>
        <a:xfrm>
          <a:off x="0" y="7269"/>
          <a:ext cx="10972800" cy="61776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Homestead Credit Refund</a:t>
          </a:r>
        </a:p>
      </dsp:txBody>
      <dsp:txXfrm>
        <a:off x="30157" y="37426"/>
        <a:ext cx="10912486" cy="557446"/>
      </dsp:txXfrm>
    </dsp:sp>
    <dsp:sp modelId="{EC1E91F8-FED1-4317-9317-3D8446F07A94}">
      <dsp:nvSpPr>
        <dsp:cNvPr id="0" name=""/>
        <dsp:cNvSpPr/>
      </dsp:nvSpPr>
      <dsp:spPr>
        <a:xfrm>
          <a:off x="0" y="625029"/>
          <a:ext cx="10972800" cy="87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Available for all homestead property, both residential and agricultural (house, garage and one acre (HGA) only)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Refund is sliding scale, based on total property taxes and income (maximum refund is $3,310 for homeowners and $2,640 for renters)</a:t>
          </a:r>
        </a:p>
      </dsp:txBody>
      <dsp:txXfrm>
        <a:off x="0" y="625029"/>
        <a:ext cx="10972800" cy="870952"/>
      </dsp:txXfrm>
    </dsp:sp>
    <dsp:sp modelId="{D007D011-E887-471D-A11C-B48A2BD30CA8}">
      <dsp:nvSpPr>
        <dsp:cNvPr id="0" name=""/>
        <dsp:cNvSpPr/>
      </dsp:nvSpPr>
      <dsp:spPr>
        <a:xfrm>
          <a:off x="0" y="1495981"/>
          <a:ext cx="10972800" cy="61776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Special Property Tax Refund</a:t>
          </a:r>
        </a:p>
      </dsp:txBody>
      <dsp:txXfrm>
        <a:off x="30157" y="1526138"/>
        <a:ext cx="10912486" cy="557446"/>
      </dsp:txXfrm>
    </dsp:sp>
    <dsp:sp modelId="{EB9EBF11-7477-462D-9DB1-91F63DDE4EAE}">
      <dsp:nvSpPr>
        <dsp:cNvPr id="0" name=""/>
        <dsp:cNvSpPr/>
      </dsp:nvSpPr>
      <dsp:spPr>
        <a:xfrm>
          <a:off x="0" y="2113741"/>
          <a:ext cx="10972800" cy="87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Available for all homestead property, both residential &amp; agricultural (HGA only) with a gross tax increase of at least 12% and $100 over prior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Refund is 60% of tax increase that exceeds greater of 12% or $100 (max $1,000)</a:t>
          </a:r>
        </a:p>
      </dsp:txBody>
      <dsp:txXfrm>
        <a:off x="0" y="2113741"/>
        <a:ext cx="10972800" cy="870952"/>
      </dsp:txXfrm>
    </dsp:sp>
    <dsp:sp modelId="{1355702E-C087-4B52-95D4-D38C3CC095CE}">
      <dsp:nvSpPr>
        <dsp:cNvPr id="0" name=""/>
        <dsp:cNvSpPr/>
      </dsp:nvSpPr>
      <dsp:spPr>
        <a:xfrm>
          <a:off x="0" y="2984694"/>
          <a:ext cx="10972800" cy="6177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Senior Citizen Property Tax Deferral</a:t>
          </a:r>
        </a:p>
      </dsp:txBody>
      <dsp:txXfrm>
        <a:off x="30157" y="3014851"/>
        <a:ext cx="10912486" cy="557446"/>
      </dsp:txXfrm>
    </dsp:sp>
    <dsp:sp modelId="{64EAA23A-BE91-48D5-9EF7-5FA466F23EBF}">
      <dsp:nvSpPr>
        <dsp:cNvPr id="0" name=""/>
        <dsp:cNvSpPr/>
      </dsp:nvSpPr>
      <dsp:spPr>
        <a:xfrm>
          <a:off x="0" y="3602454"/>
          <a:ext cx="10972800" cy="87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Allows people 65 years of age or older with household income of $96,000 or less to defer a portion of property taxes on their home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Deferred property taxes plus accrued interest must be paid when home is sold or homeowner(s) dies</a:t>
          </a:r>
        </a:p>
      </dsp:txBody>
      <dsp:txXfrm>
        <a:off x="0" y="3602454"/>
        <a:ext cx="10972800" cy="8709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85A6-206F-46D6-8FE1-84389C282A55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EA1DDA7-579F-4D0D-A64A-40996905510E}">
      <dsp:nvSpPr>
        <dsp:cNvPr id="0" name=""/>
        <dsp:cNvSpPr/>
      </dsp:nvSpPr>
      <dsp:spPr>
        <a:xfrm>
          <a:off x="1760219" y="1206817"/>
          <a:ext cx="3017520" cy="16090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Board accepts public comments on proposed levy</a:t>
          </a:r>
        </a:p>
      </dsp:txBody>
      <dsp:txXfrm>
        <a:off x="1838768" y="1285366"/>
        <a:ext cx="2860422" cy="1451992"/>
      </dsp:txXfrm>
    </dsp:sp>
    <dsp:sp modelId="{ED622DB2-5CA8-4AA3-A212-9AD0DF57ECC3}">
      <dsp:nvSpPr>
        <dsp:cNvPr id="0" name=""/>
        <dsp:cNvSpPr/>
      </dsp:nvSpPr>
      <dsp:spPr>
        <a:xfrm>
          <a:off x="5280660" y="1206817"/>
          <a:ext cx="3017520" cy="16090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Board certifies 2025 property tax levy</a:t>
          </a:r>
        </a:p>
      </dsp:txBody>
      <dsp:txXfrm>
        <a:off x="5359209" y="1285366"/>
        <a:ext cx="2860422" cy="145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778AB-505F-4600-8406-D85D223FC6F4}">
      <dsp:nvSpPr>
        <dsp:cNvPr id="0" name=""/>
        <dsp:cNvSpPr/>
      </dsp:nvSpPr>
      <dsp:spPr>
        <a:xfrm>
          <a:off x="0" y="3769077"/>
          <a:ext cx="6910387" cy="12810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Primary options to bridge funding gap are to cut regular program budgets or increase referendum revenue, most districts have done both</a:t>
          </a:r>
        </a:p>
      </dsp:txBody>
      <dsp:txXfrm>
        <a:off x="0" y="3769077"/>
        <a:ext cx="6910387" cy="1281043"/>
      </dsp:txXfrm>
    </dsp:sp>
    <dsp:sp modelId="{7B6199AB-8EDA-4D98-8EF6-233E6D2B6001}">
      <dsp:nvSpPr>
        <dsp:cNvPr id="0" name=""/>
        <dsp:cNvSpPr/>
      </dsp:nvSpPr>
      <dsp:spPr>
        <a:xfrm rot="10800000">
          <a:off x="0" y="1304"/>
          <a:ext cx="6910387" cy="380488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According to MN Department of Education (MDE):</a:t>
          </a:r>
        </a:p>
      </dsp:txBody>
      <dsp:txXfrm rot="-10800000">
        <a:off x="0" y="1304"/>
        <a:ext cx="6910387" cy="1335513"/>
      </dsp:txXfrm>
    </dsp:sp>
    <dsp:sp modelId="{66BBF7E3-8A68-4205-820F-B21983BF617D}">
      <dsp:nvSpPr>
        <dsp:cNvPr id="0" name=""/>
        <dsp:cNvSpPr/>
      </dsp:nvSpPr>
      <dsp:spPr>
        <a:xfrm>
          <a:off x="0" y="961327"/>
          <a:ext cx="3455193" cy="151537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FY 2023 costs of providing programs were underfunded statewide by $726 million</a:t>
          </a:r>
        </a:p>
      </dsp:txBody>
      <dsp:txXfrm>
        <a:off x="0" y="961327"/>
        <a:ext cx="3455193" cy="1515374"/>
      </dsp:txXfrm>
    </dsp:sp>
    <dsp:sp modelId="{F91A9D8E-4E1D-411B-AA9C-2244B2B83567}">
      <dsp:nvSpPr>
        <dsp:cNvPr id="0" name=""/>
        <dsp:cNvSpPr/>
      </dsp:nvSpPr>
      <dsp:spPr>
        <a:xfrm>
          <a:off x="3455193" y="963995"/>
          <a:ext cx="3455193" cy="1510038"/>
        </a:xfrm>
        <a:prstGeom prst="rect">
          <a:avLst/>
        </a:prstGeom>
        <a:solidFill>
          <a:prstClr val="white">
            <a:alpha val="90000"/>
          </a:prstClr>
        </a:solidFill>
        <a:ln w="12700" cap="flat" cmpd="sng" algn="ctr">
          <a:solidFill>
            <a:srgbClr val="152E5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Even with recent funding, costs will be underfunded by $455 million statewide by FY 2027</a:t>
          </a:r>
        </a:p>
      </dsp:txBody>
      <dsp:txXfrm>
        <a:off x="3455193" y="963995"/>
        <a:ext cx="3455193" cy="1510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64525-8667-4B86-99CE-C3FE7E492EDB}">
      <dsp:nvSpPr>
        <dsp:cNvPr id="0" name=""/>
        <dsp:cNvSpPr/>
      </dsp:nvSpPr>
      <dsp:spPr>
        <a:xfrm>
          <a:off x="0" y="0"/>
          <a:ext cx="10058399" cy="93496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levy is based on many state-determined formulas plus voter approved referendums</a:t>
          </a:r>
        </a:p>
      </dsp:txBody>
      <dsp:txXfrm>
        <a:off x="2105176" y="0"/>
        <a:ext cx="7953223" cy="934969"/>
      </dsp:txXfrm>
    </dsp:sp>
    <dsp:sp modelId="{27389824-D754-4E89-8235-4B17232E6B26}">
      <dsp:nvSpPr>
        <dsp:cNvPr id="0" name=""/>
        <dsp:cNvSpPr/>
      </dsp:nvSpPr>
      <dsp:spPr>
        <a:xfrm>
          <a:off x="93496" y="93496"/>
          <a:ext cx="2011680" cy="7479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D4D72-0620-4D78-9A0E-144BCAEF48C3}">
      <dsp:nvSpPr>
        <dsp:cNvPr id="0" name=""/>
        <dsp:cNvSpPr/>
      </dsp:nvSpPr>
      <dsp:spPr>
        <a:xfrm>
          <a:off x="0" y="1028466"/>
          <a:ext cx="10058399" cy="93496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Some increases in tax levies are revenue neutral, offset by reductions in state aid</a:t>
          </a:r>
        </a:p>
      </dsp:txBody>
      <dsp:txXfrm>
        <a:off x="2105176" y="1028466"/>
        <a:ext cx="7953223" cy="934969"/>
      </dsp:txXfrm>
    </dsp:sp>
    <dsp:sp modelId="{450826FD-C8A6-495F-9A82-BE7C930F9265}">
      <dsp:nvSpPr>
        <dsp:cNvPr id="0" name=""/>
        <dsp:cNvSpPr/>
      </dsp:nvSpPr>
      <dsp:spPr>
        <a:xfrm>
          <a:off x="93496" y="1121963"/>
          <a:ext cx="2011680" cy="7479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100" b="11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2B028-7114-41A5-AB7E-35B5278A47EC}">
      <dsp:nvSpPr>
        <dsp:cNvPr id="0" name=""/>
        <dsp:cNvSpPr/>
      </dsp:nvSpPr>
      <dsp:spPr>
        <a:xfrm>
          <a:off x="0" y="2056932"/>
          <a:ext cx="10058399" cy="93496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u="sng" kern="1200" dirty="0"/>
            <a:t>Expenditure budget is limited</a:t>
          </a:r>
          <a:r>
            <a:rPr lang="en-US" sz="2400" b="0" kern="1200" dirty="0"/>
            <a:t> </a:t>
          </a:r>
          <a:r>
            <a:rPr lang="en-US" sz="2400" kern="1200" dirty="0"/>
            <a:t>by state-set revenue formulas, voter-approved levies &amp; fund balance</a:t>
          </a:r>
        </a:p>
      </dsp:txBody>
      <dsp:txXfrm>
        <a:off x="2105176" y="2056932"/>
        <a:ext cx="7953223" cy="934969"/>
      </dsp:txXfrm>
    </dsp:sp>
    <dsp:sp modelId="{607C9DC8-F85C-43C9-8646-7279759BD18A}">
      <dsp:nvSpPr>
        <dsp:cNvPr id="0" name=""/>
        <dsp:cNvSpPr/>
      </dsp:nvSpPr>
      <dsp:spPr>
        <a:xfrm>
          <a:off x="93496" y="2150429"/>
          <a:ext cx="2011680" cy="7479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ACFA9-676D-4F16-B4A9-632BEF0C771D}">
      <dsp:nvSpPr>
        <dsp:cNvPr id="0" name=""/>
        <dsp:cNvSpPr/>
      </dsp:nvSpPr>
      <dsp:spPr>
        <a:xfrm>
          <a:off x="0" y="3085398"/>
          <a:ext cx="10058399" cy="93496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increase in school taxes </a:t>
          </a:r>
          <a:r>
            <a:rPr lang="en-US" sz="2400" u="sng" kern="1200" dirty="0"/>
            <a:t>does not</a:t>
          </a:r>
          <a:r>
            <a:rPr lang="en-US" sz="2400" u="none" kern="1200" dirty="0"/>
            <a:t> </a:t>
          </a:r>
          <a:r>
            <a:rPr lang="en-US" sz="2400" kern="1200" dirty="0"/>
            <a:t>always correlate to an equal increase in budget</a:t>
          </a:r>
        </a:p>
      </dsp:txBody>
      <dsp:txXfrm>
        <a:off x="2105176" y="3085398"/>
        <a:ext cx="7953223" cy="934969"/>
      </dsp:txXfrm>
    </dsp:sp>
    <dsp:sp modelId="{D47C33E6-9DB1-46D0-B21F-2AC7F0B76F0F}">
      <dsp:nvSpPr>
        <dsp:cNvPr id="0" name=""/>
        <dsp:cNvSpPr/>
      </dsp:nvSpPr>
      <dsp:spPr>
        <a:xfrm>
          <a:off x="93496" y="3178895"/>
          <a:ext cx="2011680" cy="7479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94F4B-1E1C-445D-B70B-B47D1EA03E1A}">
      <dsp:nvSpPr>
        <dsp:cNvPr id="0" name=""/>
        <dsp:cNvSpPr/>
      </dsp:nvSpPr>
      <dsp:spPr>
        <a:xfrm>
          <a:off x="1585332" y="255252"/>
          <a:ext cx="2999320" cy="6172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539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u="sng" kern="1200" dirty="0">
              <a:solidFill>
                <a:schemeClr val="accent6"/>
              </a:solidFill>
              <a:latin typeface="+mn-lt"/>
            </a:rPr>
            <a:t>School District:</a:t>
          </a:r>
          <a:endParaRPr lang="en-US" sz="3100" b="0" kern="1200" dirty="0">
            <a:solidFill>
              <a:schemeClr val="accent6"/>
            </a:solidFill>
            <a:latin typeface="+mn-lt"/>
          </a:endParaRPr>
        </a:p>
      </dsp:txBody>
      <dsp:txXfrm>
        <a:off x="1585332" y="255252"/>
        <a:ext cx="2999320" cy="617200"/>
      </dsp:txXfrm>
    </dsp:sp>
    <dsp:sp modelId="{37987769-B9CD-4AD2-B55D-EA859C57191E}">
      <dsp:nvSpPr>
        <dsp:cNvPr id="0" name=""/>
        <dsp:cNvSpPr/>
      </dsp:nvSpPr>
      <dsp:spPr>
        <a:xfrm>
          <a:off x="683945" y="880574"/>
          <a:ext cx="3850684" cy="3137725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8539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latin typeface="+mn-lt"/>
            </a:rPr>
            <a:t>Budget year begins July 1st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latin typeface="+mn-lt"/>
            </a:rPr>
            <a:t>2025 taxes provide revenue for 2025-26 fiscal year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latin typeface="+mn-lt"/>
            </a:rPr>
            <a:t>Budget adopted in June 2025</a:t>
          </a:r>
        </a:p>
      </dsp:txBody>
      <dsp:txXfrm>
        <a:off x="683945" y="880574"/>
        <a:ext cx="3850684" cy="3137725"/>
      </dsp:txXfrm>
    </dsp:sp>
    <dsp:sp modelId="{CF01B369-DA92-4427-956B-3A28725931E7}">
      <dsp:nvSpPr>
        <dsp:cNvPr id="0" name=""/>
        <dsp:cNvSpPr/>
      </dsp:nvSpPr>
      <dsp:spPr>
        <a:xfrm>
          <a:off x="20195" y="4424"/>
          <a:ext cx="1327499" cy="132749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627713-2A77-4A87-8AEA-BCC895593F44}">
      <dsp:nvSpPr>
        <dsp:cNvPr id="0" name=""/>
        <dsp:cNvSpPr/>
      </dsp:nvSpPr>
      <dsp:spPr>
        <a:xfrm>
          <a:off x="7102132" y="246448"/>
          <a:ext cx="2795995" cy="59935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539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u="sng" kern="1200" dirty="0">
              <a:solidFill>
                <a:schemeClr val="accent6"/>
              </a:solidFill>
              <a:latin typeface="+mn-lt"/>
            </a:rPr>
            <a:t>City/County:</a:t>
          </a:r>
          <a:endParaRPr lang="en-US" sz="3100" b="0" kern="1200" dirty="0">
            <a:solidFill>
              <a:schemeClr val="accent6"/>
            </a:solidFill>
            <a:latin typeface="+mn-lt"/>
          </a:endParaRPr>
        </a:p>
      </dsp:txBody>
      <dsp:txXfrm>
        <a:off x="7102132" y="246448"/>
        <a:ext cx="2795995" cy="599352"/>
      </dsp:txXfrm>
    </dsp:sp>
    <dsp:sp modelId="{36134D68-0621-4C61-B855-9ADF39071CA9}">
      <dsp:nvSpPr>
        <dsp:cNvPr id="0" name=""/>
        <dsp:cNvSpPr/>
      </dsp:nvSpPr>
      <dsp:spPr>
        <a:xfrm>
          <a:off x="6187520" y="880574"/>
          <a:ext cx="3850684" cy="3137725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8539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latin typeface="+mn-lt"/>
            </a:rPr>
            <a:t>Budget year begins January 1st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dirty="0">
              <a:latin typeface="+mn-lt"/>
            </a:rPr>
            <a:t>2025 taxes provide revenue for 2025 calendar year budget</a:t>
          </a:r>
        </a:p>
      </dsp:txBody>
      <dsp:txXfrm>
        <a:off x="6187520" y="880574"/>
        <a:ext cx="3850684" cy="3137725"/>
      </dsp:txXfrm>
    </dsp:sp>
    <dsp:sp modelId="{23F3BFB4-A502-41E7-8C6B-6C8F56CEBD97}">
      <dsp:nvSpPr>
        <dsp:cNvPr id="0" name=""/>
        <dsp:cNvSpPr/>
      </dsp:nvSpPr>
      <dsp:spPr>
        <a:xfrm>
          <a:off x="5523770" y="4424"/>
          <a:ext cx="1327499" cy="132749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70A6-8B7E-480E-A6A5-8AFAF11437E1}">
      <dsp:nvSpPr>
        <dsp:cNvPr id="0" name=""/>
        <dsp:cNvSpPr/>
      </dsp:nvSpPr>
      <dsp:spPr>
        <a:xfrm>
          <a:off x="0" y="5547055"/>
          <a:ext cx="1724757" cy="696107"/>
        </a:xfrm>
        <a:prstGeom prst="rect">
          <a:avLst/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Step 6</a:t>
          </a:r>
        </a:p>
      </dsp:txBody>
      <dsp:txXfrm>
        <a:off x="0" y="5547055"/>
        <a:ext cx="1724757" cy="696107"/>
      </dsp:txXfrm>
    </dsp:sp>
    <dsp:sp modelId="{376A6AC1-6461-4044-9632-2E8DC9168656}">
      <dsp:nvSpPr>
        <dsp:cNvPr id="0" name=""/>
        <dsp:cNvSpPr/>
      </dsp:nvSpPr>
      <dsp:spPr>
        <a:xfrm>
          <a:off x="1724757" y="5547055"/>
          <a:ext cx="5174272" cy="6961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03200" rIns="10341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County Auditor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divides final levy by district’s total tax capacity to determine tax rate needed to raise levy amount.</a:t>
          </a:r>
        </a:p>
      </dsp:txBody>
      <dsp:txXfrm>
        <a:off x="1724757" y="5547055"/>
        <a:ext cx="5174272" cy="696107"/>
      </dsp:txXfrm>
    </dsp:sp>
    <dsp:sp modelId="{B6E0B104-F731-4CDC-963D-DD947FFF5F4C}">
      <dsp:nvSpPr>
        <dsp:cNvPr id="0" name=""/>
        <dsp:cNvSpPr/>
      </dsp:nvSpPr>
      <dsp:spPr>
        <a:xfrm rot="10800000">
          <a:off x="0" y="4256895"/>
          <a:ext cx="1724757" cy="12196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Step 5</a:t>
          </a:r>
        </a:p>
      </dsp:txBody>
      <dsp:txXfrm rot="-10800000">
        <a:off x="0" y="4256895"/>
        <a:ext cx="1724757" cy="792795"/>
      </dsp:txXfrm>
    </dsp:sp>
    <dsp:sp modelId="{12351C96-4E6D-4D3B-B9F1-0436B116881A}">
      <dsp:nvSpPr>
        <dsp:cNvPr id="0" name=""/>
        <dsp:cNvSpPr/>
      </dsp:nvSpPr>
      <dsp:spPr>
        <a:xfrm>
          <a:off x="1724757" y="4243429"/>
          <a:ext cx="5174272" cy="10337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03200" rIns="10341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School Board s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ets levy and is only one step in the process.</a:t>
          </a:r>
        </a:p>
      </dsp:txBody>
      <dsp:txXfrm>
        <a:off x="1724757" y="4243429"/>
        <a:ext cx="5174272" cy="1033736"/>
      </dsp:txXfrm>
    </dsp:sp>
    <dsp:sp modelId="{DDD7AB16-B347-4E9D-A024-3BE3C5A13467}">
      <dsp:nvSpPr>
        <dsp:cNvPr id="0" name=""/>
        <dsp:cNvSpPr/>
      </dsp:nvSpPr>
      <dsp:spPr>
        <a:xfrm rot="10800000">
          <a:off x="0" y="3183257"/>
          <a:ext cx="1724757" cy="10706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Step 4</a:t>
          </a:r>
        </a:p>
      </dsp:txBody>
      <dsp:txXfrm rot="-10800000">
        <a:off x="0" y="3183257"/>
        <a:ext cx="1724757" cy="695898"/>
      </dsp:txXfrm>
    </dsp:sp>
    <dsp:sp modelId="{B168921F-105E-47D9-A751-6563A8D505EF}">
      <dsp:nvSpPr>
        <dsp:cNvPr id="0" name=""/>
        <dsp:cNvSpPr/>
      </dsp:nvSpPr>
      <dsp:spPr>
        <a:xfrm>
          <a:off x="1724757" y="3183257"/>
          <a:ext cx="5174272" cy="6958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03200" rIns="10341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Minnesota Department of Education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calculates detailed levy limits for each school district, based on formulas approved by Legislature.</a:t>
          </a:r>
        </a:p>
      </dsp:txBody>
      <dsp:txXfrm>
        <a:off x="1724757" y="3183257"/>
        <a:ext cx="5174272" cy="695898"/>
      </dsp:txXfrm>
    </dsp:sp>
    <dsp:sp modelId="{7FA4C120-D046-4CBE-AD0C-2178A45B856A}">
      <dsp:nvSpPr>
        <dsp:cNvPr id="0" name=""/>
        <dsp:cNvSpPr/>
      </dsp:nvSpPr>
      <dsp:spPr>
        <a:xfrm rot="10800000">
          <a:off x="0" y="2123085"/>
          <a:ext cx="1724757" cy="10706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Step 3</a:t>
          </a:r>
        </a:p>
      </dsp:txBody>
      <dsp:txXfrm rot="-10800000">
        <a:off x="0" y="2123085"/>
        <a:ext cx="1724757" cy="695898"/>
      </dsp:txXfrm>
    </dsp:sp>
    <dsp:sp modelId="{35BAD3EE-4507-452D-AEAC-FF4068E32C75}">
      <dsp:nvSpPr>
        <dsp:cNvPr id="0" name=""/>
        <dsp:cNvSpPr/>
      </dsp:nvSpPr>
      <dsp:spPr>
        <a:xfrm>
          <a:off x="1724757" y="2123085"/>
          <a:ext cx="5174272" cy="6958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03200" rIns="10341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County Auditor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calculates tax capacity for each parcel of property, as well as total tax capacity for each school district.</a:t>
          </a:r>
        </a:p>
      </dsp:txBody>
      <dsp:txXfrm>
        <a:off x="1724757" y="2123085"/>
        <a:ext cx="5174272" cy="695898"/>
      </dsp:txXfrm>
    </dsp:sp>
    <dsp:sp modelId="{2AD4C458-4204-4FFB-9EB6-3440D0E5AD3E}">
      <dsp:nvSpPr>
        <dsp:cNvPr id="0" name=""/>
        <dsp:cNvSpPr/>
      </dsp:nvSpPr>
      <dsp:spPr>
        <a:xfrm rot="10800000">
          <a:off x="0" y="1062914"/>
          <a:ext cx="1724757" cy="10706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Step 2</a:t>
          </a:r>
        </a:p>
      </dsp:txBody>
      <dsp:txXfrm rot="-10800000">
        <a:off x="0" y="1062914"/>
        <a:ext cx="1724757" cy="695898"/>
      </dsp:txXfrm>
    </dsp:sp>
    <dsp:sp modelId="{25817400-67C5-4B74-9BEF-2E1025E425CB}">
      <dsp:nvSpPr>
        <dsp:cNvPr id="0" name=""/>
        <dsp:cNvSpPr/>
      </dsp:nvSpPr>
      <dsp:spPr>
        <a:xfrm>
          <a:off x="1724757" y="1062914"/>
          <a:ext cx="5174272" cy="6958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203200" rIns="10341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Legislature </a:t>
          </a:r>
          <a:r>
            <a:rPr lang="en-U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sets formulas for tax capacity and school district levy limits.</a:t>
          </a:r>
        </a:p>
      </dsp:txBody>
      <dsp:txXfrm>
        <a:off x="1724757" y="1062914"/>
        <a:ext cx="5174272" cy="695898"/>
      </dsp:txXfrm>
    </dsp:sp>
    <dsp:sp modelId="{D4566CC6-9759-4508-9DFA-027BA0B1B77D}">
      <dsp:nvSpPr>
        <dsp:cNvPr id="0" name=""/>
        <dsp:cNvSpPr/>
      </dsp:nvSpPr>
      <dsp:spPr>
        <a:xfrm rot="10800000">
          <a:off x="0" y="2742"/>
          <a:ext cx="1724757" cy="10706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65" tIns="170688" rIns="122665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Step 1</a:t>
          </a:r>
        </a:p>
      </dsp:txBody>
      <dsp:txXfrm rot="-10800000">
        <a:off x="0" y="2742"/>
        <a:ext cx="1724757" cy="695898"/>
      </dsp:txXfrm>
    </dsp:sp>
    <dsp:sp modelId="{4C378B81-76D7-4059-8FA8-B6A9F833E9C8}">
      <dsp:nvSpPr>
        <dsp:cNvPr id="0" name=""/>
        <dsp:cNvSpPr/>
      </dsp:nvSpPr>
      <dsp:spPr>
        <a:xfrm>
          <a:off x="1724757" y="2742"/>
          <a:ext cx="5174272" cy="6958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9" tIns="203200" rIns="104959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City or County Assessor </a:t>
          </a:r>
          <a:r>
            <a:rPr lang="en-US" sz="1600" kern="1200" dirty="0"/>
            <a:t>determines estimated market value for each parcel of property.</a:t>
          </a:r>
        </a:p>
      </dsp:txBody>
      <dsp:txXfrm>
        <a:off x="1724757" y="2742"/>
        <a:ext cx="5174272" cy="695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3EB74-8339-43D5-8C04-DFE56B9D77AF}">
      <dsp:nvSpPr>
        <dsp:cNvPr id="0" name=""/>
        <dsp:cNvSpPr/>
      </dsp:nvSpPr>
      <dsp:spPr>
        <a:xfrm>
          <a:off x="4911" y="997940"/>
          <a:ext cx="1522511" cy="202684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September 8: MDE prepared &amp; distributed first draft of levy limit report setting maximum authorized levy</a:t>
          </a:r>
        </a:p>
      </dsp:txBody>
      <dsp:txXfrm>
        <a:off x="49504" y="1042533"/>
        <a:ext cx="1433325" cy="1937657"/>
      </dsp:txXfrm>
    </dsp:sp>
    <dsp:sp modelId="{EB0AFB1B-EBEF-49AB-AD65-36D70D07341D}">
      <dsp:nvSpPr>
        <dsp:cNvPr id="0" name=""/>
        <dsp:cNvSpPr/>
      </dsp:nvSpPr>
      <dsp:spPr>
        <a:xfrm>
          <a:off x="1679674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679674" y="1898087"/>
        <a:ext cx="225940" cy="226550"/>
      </dsp:txXfrm>
    </dsp:sp>
    <dsp:sp modelId="{40DED539-322E-494E-922A-39D3627D7E46}">
      <dsp:nvSpPr>
        <dsp:cNvPr id="0" name=""/>
        <dsp:cNvSpPr/>
      </dsp:nvSpPr>
      <dsp:spPr>
        <a:xfrm>
          <a:off x="2136427" y="997940"/>
          <a:ext cx="1522511" cy="202684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September 16: School Board approved proposed levy amounts</a:t>
          </a:r>
        </a:p>
      </dsp:txBody>
      <dsp:txXfrm>
        <a:off x="2181020" y="1042533"/>
        <a:ext cx="1433325" cy="1937657"/>
      </dsp:txXfrm>
    </dsp:sp>
    <dsp:sp modelId="{D025DB94-8FD2-450F-903C-6F9809989290}">
      <dsp:nvSpPr>
        <dsp:cNvPr id="0" name=""/>
        <dsp:cNvSpPr/>
      </dsp:nvSpPr>
      <dsp:spPr>
        <a:xfrm>
          <a:off x="3811190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811190" y="1898087"/>
        <a:ext cx="225940" cy="226550"/>
      </dsp:txXfrm>
    </dsp:sp>
    <dsp:sp modelId="{7ED90B12-6146-4C82-B89B-9ABFC212A4EB}">
      <dsp:nvSpPr>
        <dsp:cNvPr id="0" name=""/>
        <dsp:cNvSpPr/>
      </dsp:nvSpPr>
      <dsp:spPr>
        <a:xfrm>
          <a:off x="4267944" y="997940"/>
          <a:ext cx="1522511" cy="202684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Mid-November: County mailed “Proposed Property Tax Statements” to all property owners </a:t>
          </a:r>
        </a:p>
      </dsp:txBody>
      <dsp:txXfrm>
        <a:off x="4312537" y="1042533"/>
        <a:ext cx="1433325" cy="1937657"/>
      </dsp:txXfrm>
    </dsp:sp>
    <dsp:sp modelId="{0D2E50B0-6D88-4923-9282-6E3FD2744362}">
      <dsp:nvSpPr>
        <dsp:cNvPr id="0" name=""/>
        <dsp:cNvSpPr/>
      </dsp:nvSpPr>
      <dsp:spPr>
        <a:xfrm>
          <a:off x="5942707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942707" y="1898087"/>
        <a:ext cx="225940" cy="226550"/>
      </dsp:txXfrm>
    </dsp:sp>
    <dsp:sp modelId="{CCDBDAFE-6E4A-4D4D-BF80-3DDFF6DC45B2}">
      <dsp:nvSpPr>
        <dsp:cNvPr id="0" name=""/>
        <dsp:cNvSpPr/>
      </dsp:nvSpPr>
      <dsp:spPr>
        <a:xfrm>
          <a:off x="6399460" y="997940"/>
          <a:ext cx="1522511" cy="202684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December 16: Public hearing on proposed levy at regular meeting </a:t>
          </a:r>
        </a:p>
      </dsp:txBody>
      <dsp:txXfrm>
        <a:off x="6444053" y="1042533"/>
        <a:ext cx="1433325" cy="1937657"/>
      </dsp:txXfrm>
    </dsp:sp>
    <dsp:sp modelId="{177EC362-F2F6-465D-8AB3-E245282A217A}">
      <dsp:nvSpPr>
        <dsp:cNvPr id="0" name=""/>
        <dsp:cNvSpPr/>
      </dsp:nvSpPr>
      <dsp:spPr>
        <a:xfrm>
          <a:off x="8074223" y="1822571"/>
          <a:ext cx="322772" cy="377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70000"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074223" y="1898087"/>
        <a:ext cx="225940" cy="226550"/>
      </dsp:txXfrm>
    </dsp:sp>
    <dsp:sp modelId="{A3911055-8D72-41DF-91F7-52DA379B62B7}">
      <dsp:nvSpPr>
        <dsp:cNvPr id="0" name=""/>
        <dsp:cNvSpPr/>
      </dsp:nvSpPr>
      <dsp:spPr>
        <a:xfrm>
          <a:off x="8530976" y="997940"/>
          <a:ext cx="1522511" cy="2026843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Following hearing, School Board will certify final levy amounts</a:t>
          </a:r>
        </a:p>
      </dsp:txBody>
      <dsp:txXfrm>
        <a:off x="8575569" y="1042533"/>
        <a:ext cx="1433325" cy="19376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E39CA-6286-459A-831B-13A35A42509F}">
      <dsp:nvSpPr>
        <dsp:cNvPr id="0" name=""/>
        <dsp:cNvSpPr/>
      </dsp:nvSpPr>
      <dsp:spPr>
        <a:xfrm rot="5400000">
          <a:off x="5887632" y="-3170318"/>
          <a:ext cx="752022" cy="72826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General Fund – Local Optional Revenue (LOR)</a:t>
          </a:r>
        </a:p>
      </dsp:txBody>
      <dsp:txXfrm rot="-5400000">
        <a:off x="2622342" y="131683"/>
        <a:ext cx="7245892" cy="678600"/>
      </dsp:txXfrm>
    </dsp:sp>
    <dsp:sp modelId="{B728A119-189B-47FC-B2E0-E23AD8E76516}">
      <dsp:nvSpPr>
        <dsp:cNvPr id="0" name=""/>
        <dsp:cNvSpPr/>
      </dsp:nvSpPr>
      <dsp:spPr>
        <a:xfrm>
          <a:off x="153454" y="969"/>
          <a:ext cx="2468886" cy="940028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sp:txBody>
      <dsp:txXfrm>
        <a:off x="199342" y="46857"/>
        <a:ext cx="2377110" cy="848252"/>
      </dsp:txXfrm>
    </dsp:sp>
    <dsp:sp modelId="{2215ACF1-B38C-471E-ABD3-C7EE58630362}">
      <dsp:nvSpPr>
        <dsp:cNvPr id="0" name=""/>
        <dsp:cNvSpPr/>
      </dsp:nvSpPr>
      <dsp:spPr>
        <a:xfrm rot="5400000">
          <a:off x="5887632" y="-2183288"/>
          <a:ext cx="752022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+$51,287</a:t>
          </a:r>
        </a:p>
      </dsp:txBody>
      <dsp:txXfrm rot="-5400000">
        <a:off x="2622342" y="1118713"/>
        <a:ext cx="7245892" cy="678600"/>
      </dsp:txXfrm>
    </dsp:sp>
    <dsp:sp modelId="{4528AB83-A428-454D-B8FB-55406A38328C}">
      <dsp:nvSpPr>
        <dsp:cNvPr id="0" name=""/>
        <dsp:cNvSpPr/>
      </dsp:nvSpPr>
      <dsp:spPr>
        <a:xfrm>
          <a:off x="153454" y="987998"/>
          <a:ext cx="2468886" cy="940028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sp:txBody>
      <dsp:txXfrm>
        <a:off x="199342" y="1033886"/>
        <a:ext cx="2377110" cy="848252"/>
      </dsp:txXfrm>
    </dsp:sp>
    <dsp:sp modelId="{B711DDEE-43C9-4E7E-A313-EC26EE1566E0}">
      <dsp:nvSpPr>
        <dsp:cNvPr id="0" name=""/>
        <dsp:cNvSpPr/>
      </dsp:nvSpPr>
      <dsp:spPr>
        <a:xfrm rot="5400000">
          <a:off x="5887632" y="-1196259"/>
          <a:ext cx="752022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General Operating Expenses</a:t>
          </a:r>
        </a:p>
      </dsp:txBody>
      <dsp:txXfrm rot="-5400000">
        <a:off x="2622342" y="2105742"/>
        <a:ext cx="7245892" cy="678600"/>
      </dsp:txXfrm>
    </dsp:sp>
    <dsp:sp modelId="{A771E2F4-3477-483F-AB39-9F3F2420A456}">
      <dsp:nvSpPr>
        <dsp:cNvPr id="0" name=""/>
        <dsp:cNvSpPr/>
      </dsp:nvSpPr>
      <dsp:spPr>
        <a:xfrm>
          <a:off x="153454" y="1975028"/>
          <a:ext cx="2468886" cy="940028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sp:txBody>
      <dsp:txXfrm>
        <a:off x="199342" y="2020916"/>
        <a:ext cx="2377110" cy="848252"/>
      </dsp:txXfrm>
    </dsp:sp>
    <dsp:sp modelId="{D45CA72A-E10A-4DD5-BF35-9A808AF02A69}">
      <dsp:nvSpPr>
        <dsp:cNvPr id="0" name=""/>
        <dsp:cNvSpPr/>
      </dsp:nvSpPr>
      <dsp:spPr>
        <a:xfrm rot="5400000">
          <a:off x="5804612" y="-145521"/>
          <a:ext cx="906127" cy="7275491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Revenue is provided through a combination of local tax levy and state aid; because District’s total property value increased, share of funding provided through tax levy increased</a:t>
          </a:r>
        </a:p>
      </dsp:txBody>
      <dsp:txXfrm rot="-5400000">
        <a:off x="2619931" y="3083393"/>
        <a:ext cx="7231258" cy="817661"/>
      </dsp:txXfrm>
    </dsp:sp>
    <dsp:sp modelId="{8CE3574E-1871-46B1-98C5-182A37602C56}">
      <dsp:nvSpPr>
        <dsp:cNvPr id="0" name=""/>
        <dsp:cNvSpPr/>
      </dsp:nvSpPr>
      <dsp:spPr>
        <a:xfrm>
          <a:off x="153454" y="2962057"/>
          <a:ext cx="2466475" cy="1060333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sp:txBody>
      <dsp:txXfrm>
        <a:off x="205215" y="3013818"/>
        <a:ext cx="2362953" cy="9568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E39CA-6286-459A-831B-13A35A42509F}">
      <dsp:nvSpPr>
        <dsp:cNvPr id="0" name=""/>
        <dsp:cNvSpPr/>
      </dsp:nvSpPr>
      <dsp:spPr>
        <a:xfrm rot="5400000">
          <a:off x="5887632" y="-3170318"/>
          <a:ext cx="752022" cy="72826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General Fund – Operating Capital</a:t>
          </a:r>
        </a:p>
      </dsp:txBody>
      <dsp:txXfrm rot="-5400000">
        <a:off x="2622342" y="131683"/>
        <a:ext cx="7245892" cy="678600"/>
      </dsp:txXfrm>
    </dsp:sp>
    <dsp:sp modelId="{B728A119-189B-47FC-B2E0-E23AD8E76516}">
      <dsp:nvSpPr>
        <dsp:cNvPr id="0" name=""/>
        <dsp:cNvSpPr/>
      </dsp:nvSpPr>
      <dsp:spPr>
        <a:xfrm>
          <a:off x="153454" y="969"/>
          <a:ext cx="2468886" cy="940028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sp:txBody>
      <dsp:txXfrm>
        <a:off x="199342" y="46857"/>
        <a:ext cx="2377110" cy="848252"/>
      </dsp:txXfrm>
    </dsp:sp>
    <dsp:sp modelId="{2215ACF1-B38C-471E-ABD3-C7EE58630362}">
      <dsp:nvSpPr>
        <dsp:cNvPr id="0" name=""/>
        <dsp:cNvSpPr/>
      </dsp:nvSpPr>
      <dsp:spPr>
        <a:xfrm rot="5400000">
          <a:off x="5887632" y="-2183288"/>
          <a:ext cx="752022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+$22,794</a:t>
          </a:r>
        </a:p>
      </dsp:txBody>
      <dsp:txXfrm rot="-5400000">
        <a:off x="2622342" y="1118713"/>
        <a:ext cx="7245892" cy="678600"/>
      </dsp:txXfrm>
    </dsp:sp>
    <dsp:sp modelId="{4528AB83-A428-454D-B8FB-55406A38328C}">
      <dsp:nvSpPr>
        <dsp:cNvPr id="0" name=""/>
        <dsp:cNvSpPr/>
      </dsp:nvSpPr>
      <dsp:spPr>
        <a:xfrm>
          <a:off x="153454" y="987998"/>
          <a:ext cx="2468886" cy="940028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sp:txBody>
      <dsp:txXfrm>
        <a:off x="199342" y="1033886"/>
        <a:ext cx="2377110" cy="848252"/>
      </dsp:txXfrm>
    </dsp:sp>
    <dsp:sp modelId="{B711DDEE-43C9-4E7E-A313-EC26EE1566E0}">
      <dsp:nvSpPr>
        <dsp:cNvPr id="0" name=""/>
        <dsp:cNvSpPr/>
      </dsp:nvSpPr>
      <dsp:spPr>
        <a:xfrm rot="5400000">
          <a:off x="5887632" y="-1196259"/>
          <a:ext cx="752022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Capital Expenses</a:t>
          </a:r>
        </a:p>
      </dsp:txBody>
      <dsp:txXfrm rot="-5400000">
        <a:off x="2622342" y="2105742"/>
        <a:ext cx="7245892" cy="678600"/>
      </dsp:txXfrm>
    </dsp:sp>
    <dsp:sp modelId="{A771E2F4-3477-483F-AB39-9F3F2420A456}">
      <dsp:nvSpPr>
        <dsp:cNvPr id="0" name=""/>
        <dsp:cNvSpPr/>
      </dsp:nvSpPr>
      <dsp:spPr>
        <a:xfrm>
          <a:off x="153454" y="1975028"/>
          <a:ext cx="2468886" cy="940028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sp:txBody>
      <dsp:txXfrm>
        <a:off x="199342" y="2020916"/>
        <a:ext cx="2377110" cy="848252"/>
      </dsp:txXfrm>
    </dsp:sp>
    <dsp:sp modelId="{D45CA72A-E10A-4DD5-BF35-9A808AF02A69}">
      <dsp:nvSpPr>
        <dsp:cNvPr id="0" name=""/>
        <dsp:cNvSpPr/>
      </dsp:nvSpPr>
      <dsp:spPr>
        <a:xfrm rot="5400000">
          <a:off x="5804612" y="-145521"/>
          <a:ext cx="906127" cy="7275491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Revenue is provided through a combination of local tax levy and state aid; because District’s total property value increased, share of funding provided through tax levy increased</a:t>
          </a:r>
        </a:p>
      </dsp:txBody>
      <dsp:txXfrm rot="-5400000">
        <a:off x="2619931" y="3083393"/>
        <a:ext cx="7231258" cy="817661"/>
      </dsp:txXfrm>
    </dsp:sp>
    <dsp:sp modelId="{8CE3574E-1871-46B1-98C5-182A37602C56}">
      <dsp:nvSpPr>
        <dsp:cNvPr id="0" name=""/>
        <dsp:cNvSpPr/>
      </dsp:nvSpPr>
      <dsp:spPr>
        <a:xfrm>
          <a:off x="153454" y="2962057"/>
          <a:ext cx="2466475" cy="1060333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sp:txBody>
      <dsp:txXfrm>
        <a:off x="205215" y="3013818"/>
        <a:ext cx="2362953" cy="9568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E39CA-6286-459A-831B-13A35A42509F}">
      <dsp:nvSpPr>
        <dsp:cNvPr id="0" name=""/>
        <dsp:cNvSpPr/>
      </dsp:nvSpPr>
      <dsp:spPr>
        <a:xfrm rot="5400000">
          <a:off x="5876237" y="-3155031"/>
          <a:ext cx="774811" cy="728260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/>
            <a:t>General Fund – Prior Year Adjustments</a:t>
          </a:r>
        </a:p>
      </dsp:txBody>
      <dsp:txXfrm rot="-5400000">
        <a:off x="2622342" y="136687"/>
        <a:ext cx="7244780" cy="699165"/>
      </dsp:txXfrm>
    </dsp:sp>
    <dsp:sp modelId="{B728A119-189B-47FC-B2E0-E23AD8E76516}">
      <dsp:nvSpPr>
        <dsp:cNvPr id="0" name=""/>
        <dsp:cNvSpPr/>
      </dsp:nvSpPr>
      <dsp:spPr>
        <a:xfrm>
          <a:off x="153454" y="2013"/>
          <a:ext cx="2468886" cy="968513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Category:</a:t>
          </a:r>
        </a:p>
      </dsp:txBody>
      <dsp:txXfrm>
        <a:off x="200733" y="49292"/>
        <a:ext cx="2374328" cy="873955"/>
      </dsp:txXfrm>
    </dsp:sp>
    <dsp:sp modelId="{2215ACF1-B38C-471E-ABD3-C7EE58630362}">
      <dsp:nvSpPr>
        <dsp:cNvPr id="0" name=""/>
        <dsp:cNvSpPr/>
      </dsp:nvSpPr>
      <dsp:spPr>
        <a:xfrm rot="5400000">
          <a:off x="5876237" y="-2138091"/>
          <a:ext cx="774811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-$48,834</a:t>
          </a:r>
        </a:p>
      </dsp:txBody>
      <dsp:txXfrm rot="-5400000">
        <a:off x="2622342" y="1153627"/>
        <a:ext cx="7244780" cy="699165"/>
      </dsp:txXfrm>
    </dsp:sp>
    <dsp:sp modelId="{4528AB83-A428-454D-B8FB-55406A38328C}">
      <dsp:nvSpPr>
        <dsp:cNvPr id="0" name=""/>
        <dsp:cNvSpPr/>
      </dsp:nvSpPr>
      <dsp:spPr>
        <a:xfrm>
          <a:off x="153454" y="1018953"/>
          <a:ext cx="2468886" cy="968513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Change:</a:t>
          </a:r>
        </a:p>
      </dsp:txBody>
      <dsp:txXfrm>
        <a:off x="200733" y="1066232"/>
        <a:ext cx="2374328" cy="873955"/>
      </dsp:txXfrm>
    </dsp:sp>
    <dsp:sp modelId="{B711DDEE-43C9-4E7E-A313-EC26EE1566E0}">
      <dsp:nvSpPr>
        <dsp:cNvPr id="0" name=""/>
        <dsp:cNvSpPr/>
      </dsp:nvSpPr>
      <dsp:spPr>
        <a:xfrm rot="5400000">
          <a:off x="5876237" y="-1121151"/>
          <a:ext cx="774811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Various</a:t>
          </a:r>
        </a:p>
      </dsp:txBody>
      <dsp:txXfrm rot="-5400000">
        <a:off x="2622342" y="2170567"/>
        <a:ext cx="7244780" cy="699165"/>
      </dsp:txXfrm>
    </dsp:sp>
    <dsp:sp modelId="{A771E2F4-3477-483F-AB39-9F3F2420A456}">
      <dsp:nvSpPr>
        <dsp:cNvPr id="0" name=""/>
        <dsp:cNvSpPr/>
      </dsp:nvSpPr>
      <dsp:spPr>
        <a:xfrm>
          <a:off x="153454" y="2035892"/>
          <a:ext cx="2468886" cy="968513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Use of Funds:</a:t>
          </a:r>
        </a:p>
      </dsp:txBody>
      <dsp:txXfrm>
        <a:off x="200733" y="2083171"/>
        <a:ext cx="2374328" cy="873955"/>
      </dsp:txXfrm>
    </dsp:sp>
    <dsp:sp modelId="{D45CA72A-E10A-4DD5-BF35-9A808AF02A69}">
      <dsp:nvSpPr>
        <dsp:cNvPr id="0" name=""/>
        <dsp:cNvSpPr/>
      </dsp:nvSpPr>
      <dsp:spPr>
        <a:xfrm rot="5400000">
          <a:off x="5876237" y="-104212"/>
          <a:ext cx="774811" cy="7282603"/>
        </a:xfrm>
        <a:prstGeom prst="round2SameRect">
          <a:avLst/>
        </a:prstGeom>
        <a:solidFill>
          <a:prstClr val="white">
            <a:lumMod val="95000"/>
            <a:alpha val="90000"/>
          </a:prstClr>
        </a:solidFill>
        <a:ln w="12700" cap="flat" cmpd="sng" algn="ctr">
          <a:solidFill>
            <a:srgbClr val="24285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Initial levies are based on estimates. In later years, amounts are updated and levies are retroactively adjusted.</a:t>
          </a:r>
          <a:endParaRPr lang="en-US" sz="2000" kern="1200" dirty="0"/>
        </a:p>
      </dsp:txBody>
      <dsp:txXfrm rot="-5400000">
        <a:off x="2622342" y="3187506"/>
        <a:ext cx="7244780" cy="699165"/>
      </dsp:txXfrm>
    </dsp:sp>
    <dsp:sp modelId="{8CE3574E-1871-46B1-98C5-182A37602C56}">
      <dsp:nvSpPr>
        <dsp:cNvPr id="0" name=""/>
        <dsp:cNvSpPr/>
      </dsp:nvSpPr>
      <dsp:spPr>
        <a:xfrm>
          <a:off x="153454" y="3052832"/>
          <a:ext cx="2468886" cy="968513"/>
        </a:xfrm>
        <a:prstGeom prst="roundRect">
          <a:avLst/>
        </a:prstGeom>
        <a:solidFill>
          <a:prstClr val="white">
            <a:lumMod val="9500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/>
              </a:solidFill>
              <a:latin typeface="Calibri" panose="020F0502020204030204"/>
              <a:ea typeface="+mn-ea"/>
              <a:cs typeface="+mn-cs"/>
            </a:rPr>
            <a:t>Reason for Change:</a:t>
          </a:r>
        </a:p>
      </dsp:txBody>
      <dsp:txXfrm>
        <a:off x="200733" y="3100111"/>
        <a:ext cx="2374328" cy="87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BEFEA-9E6E-2BD5-C2E4-4A79660F8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42527-F28E-199F-AFC5-358482DD9A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B43A4-0155-428A-A252-89155816268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67FC7-B063-88CB-3FD5-EF77C8020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FB469-55AF-59B8-FD44-E7DAE8455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D869-1FF1-42BE-88FA-3EEA3B30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AA3FB-2FBD-4338-8270-2B2F88CC529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044F-60BF-4BAC-917C-CAF8522C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can occur on the 25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2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General Education Formula Lags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8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*Duplicate slide if you need more explanation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-Right click in text box and select, “Edit Text”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D4C9-7E8B-75EA-90F1-01ADFF87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F9F6F-028B-17F1-49FD-C6012345D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5AAA6-5957-EA43-8067-2C440DC74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*Duplicate slide if you need more explanation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-Right click in text box and select, “Edit Text”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0D4D-F84D-0C7C-CB75-025D6ECF5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*Duplicate slide if you need more explanation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-Right click in text box and select, “Edit Text”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DC2F6-7381-0AC1-8450-BC350E93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CABBB-57BD-3A84-D49C-68268FCFC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A1314-8BAB-59EE-C5F6-C5E1216CF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*Duplicate slide if you need more explanation 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-Right click in text box and select, “Edit Text”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B33FD-7540-0E7F-1C57-9ECA28108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044F-60BF-4BAC-917C-CAF8522C09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AD1B6-1303-E544-ABBD-7E5673FC1D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2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1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004FA-07D6-4454-A783-A6DDA9A8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4E3FE-FAFE-4DB5-8667-6DAC0B2E1E78}" type="datetime1">
              <a:rPr lang="en-US" altLang="en-US" smtClean="0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6AC6-7093-4A6C-B1E6-0CCAA0918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A5E9C7-D018-410F-A1E2-6130783B4C2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30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0B97-BF4C-434D-A12F-8037EC30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F114-0539-4992-9137-0EEA0F0DB3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A53-A77E-C643-9971-CA528C865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12A05EF1-2C94-2544-98D2-9C0533B5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387635"/>
            <a:ext cx="10959049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078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0B97-BF4C-434D-A12F-8037EC30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F114-0539-4992-9137-0EEA0F0DB3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A53-A77E-C643-9971-CA528C865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12A05EF1-2C94-2544-98D2-9C0533B5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387635"/>
            <a:ext cx="10959049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67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1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1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2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0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8E657B-C265-AD32-55A2-162216982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3600" dirty="0">
                <a:solidFill>
                  <a:srgbClr val="FFFFFF"/>
                </a:solidFill>
              </a:rPr>
              <a:t>Test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3AA9470-CCB1-6184-D56D-EC9899E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DCEFD8-A8B3-4FF4-81DD-3D83BE748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80698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70548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16" y="731520"/>
            <a:ext cx="649224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3AA9470-CCB1-6184-D56D-EC9899E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DCEFD8-A8B3-4FF4-81DD-3D83BE748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7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004FA-07D6-4454-A783-A6DDA9A8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4E3FE-FAFE-4DB5-8667-6DAC0B2E1E78}" type="datetime1">
              <a:rPr lang="en-US" altLang="en-US" smtClean="0"/>
              <a:pPr>
                <a:defRPr/>
              </a:pPr>
              <a:t>12/12/2024</a:t>
            </a:fld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6AC6-7093-4A6C-B1E6-0CCAA09187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A5E9C7-D018-410F-A1E2-6130783B4C2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0B97-BF4C-434D-A12F-8037EC30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F114-0539-4992-9137-0EEA0F0DB3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A53-A77E-C643-9971-CA528C865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12A05EF1-2C94-2544-98D2-9C0533B5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387635"/>
            <a:ext cx="10959049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09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0B97-BF4C-434D-A12F-8037EC30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F114-0539-4992-9137-0EEA0F0DB3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A53-A77E-C643-9971-CA528C865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12A05EF1-2C94-2544-98D2-9C0533B54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387635"/>
            <a:ext cx="10959049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697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6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8E657B-C265-AD32-55A2-162216982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3600" dirty="0">
                <a:solidFill>
                  <a:srgbClr val="FFFFFF"/>
                </a:solidFill>
              </a:rPr>
              <a:t>Test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3AA9470-CCB1-6184-D56D-EC9899E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DCEFD8-A8B3-4FF4-81DD-3D83BE748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80698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70548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16" y="731520"/>
            <a:ext cx="6492240" cy="525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3AA9470-CCB1-6184-D56D-EC9899E2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DCEFD8-A8B3-4FF4-81DD-3D83BE748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4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7" r:id="rId9"/>
    <p:sldLayoutId id="2147483681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b="0" u="none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6D59A5-B004-4956-AA7B-14C92361874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DCEFD8-A8B3-4FF4-81DD-3D83BE748E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b="0" u="none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showcases/open-courseware/business/financial-management-online-course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49CB-9F4F-4EC2-A460-C132FA49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755490"/>
            <a:ext cx="3659246" cy="292608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Barnesville Public Schools, ISD 146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  <a:latin typeface="+mn-lt"/>
              </a:rPr>
              <a:t>Public Hearing for Taxes Payable in 2025</a:t>
            </a:r>
            <a:endParaRPr lang="en-US" sz="3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2B7C4-ED3A-4CC7-A527-F73DDE83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903806"/>
            <a:ext cx="3659246" cy="2639835"/>
          </a:xfrm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+mn-lt"/>
              </a:rPr>
              <a:t>December 16, 2024</a:t>
            </a:r>
          </a:p>
          <a:p>
            <a:pPr algn="ctr"/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sz="1500" dirty="0">
                <a:solidFill>
                  <a:srgbClr val="FFFFFF"/>
                </a:solidFill>
                <a:latin typeface="+mn-lt"/>
              </a:rPr>
              <a:t>Presented By: 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  <a:latin typeface="+mn-lt"/>
              </a:rPr>
              <a:t>Jodi samuelson, 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  <a:latin typeface="+mn-lt"/>
              </a:rPr>
              <a:t>Finance officer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E120-E718-63BB-1311-E727C6A1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19" y="1156996"/>
            <a:ext cx="3262669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</a:t>
            </a:r>
            <a:br>
              <a:rPr lang="en-US" dirty="0"/>
            </a:br>
            <a:r>
              <a:rPr lang="en-US" dirty="0"/>
              <a:t>- All Funds -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2024-25 Budget $15,292,420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F02FE-89AF-706B-A4F5-160B47BE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14" y="559823"/>
            <a:ext cx="8498186" cy="57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2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Revenue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2024-25 Budget $11,257,700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2E2B5-7DBB-A66F-AA60-A205AF5B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295" y="599844"/>
            <a:ext cx="8579668" cy="5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9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Expenditures</a:t>
            </a:r>
            <a:br>
              <a:rPr lang="en-US" dirty="0"/>
            </a:br>
            <a:r>
              <a:rPr lang="en-US" dirty="0"/>
              <a:t>- by Object -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2024-25 Budget $11,551,870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953BA-EDBF-E00A-BC1D-D36D71A7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32" y="386693"/>
            <a:ext cx="8465046" cy="54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Expenditures</a:t>
            </a:r>
            <a:br>
              <a:rPr lang="en-US" dirty="0"/>
            </a:br>
            <a:r>
              <a:rPr lang="en-US" dirty="0"/>
              <a:t>- by Program -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2024-25 Budget $11,551,870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59C68-DEED-CB03-D372-F31B2698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15" y="131129"/>
            <a:ext cx="8282289" cy="61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80E7-E8AD-4BA4-8DCF-5957C467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Tax Levy </a:t>
            </a:r>
            <a:r>
              <a:rPr lang="en-US" u="sng" dirty="0"/>
              <a:t>does not</a:t>
            </a:r>
            <a:r>
              <a:rPr lang="en-US" dirty="0"/>
              <a:t> Determine </a:t>
            </a:r>
            <a:br>
              <a:rPr lang="en-US" dirty="0"/>
            </a:br>
            <a:r>
              <a:rPr lang="en-US" dirty="0"/>
              <a:t>Change in Budget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CB4150-7B2E-40E9-8C4D-D6197C0AF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62448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5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3B2B3-FA60-447F-BFC1-9DCB7437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Levy Cycles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BB4867-2EFD-656A-FC2B-D557359F8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31156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CA4BB-2FF6-4088-91A9-FAA7B87B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114-0539-4992-9137-0EEA0F0DB34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685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75219DE-C821-412B-BF34-1F970885C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83DAC5-877A-4069-84E0-F651E2679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5E9A2-EFBB-40F8-84F9-DA8A875989ED}"/>
              </a:ext>
            </a:extLst>
          </p:cNvPr>
          <p:cNvSpPr txBox="1"/>
          <p:nvPr/>
        </p:nvSpPr>
        <p:spPr>
          <a:xfrm>
            <a:off x="432259" y="654460"/>
            <a:ext cx="6642957" cy="6089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600" dirty="0">
                <a:solidFill>
                  <a:schemeClr val="bg1"/>
                </a:solidFill>
              </a:rPr>
              <a:t>Sample of parcel specific notice mailed to every property owner between November 10</a:t>
            </a:r>
            <a:r>
              <a:rPr lang="en-US" sz="2600" baseline="30000" dirty="0">
                <a:solidFill>
                  <a:schemeClr val="bg1"/>
                </a:solidFill>
              </a:rPr>
              <a:t>th</a:t>
            </a:r>
            <a:r>
              <a:rPr lang="en-US" sz="2600" dirty="0">
                <a:solidFill>
                  <a:schemeClr val="bg1"/>
                </a:solidFill>
              </a:rPr>
              <a:t> – 25</a:t>
            </a:r>
            <a:r>
              <a:rPr lang="en-US" sz="2600" baseline="30000" dirty="0">
                <a:solidFill>
                  <a:schemeClr val="bg1"/>
                </a:solidFill>
              </a:rPr>
              <a:t>th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600" dirty="0">
              <a:solidFill>
                <a:schemeClr val="bg1"/>
              </a:solidFill>
            </a:endParaRPr>
          </a:p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600" dirty="0">
                <a:solidFill>
                  <a:schemeClr val="bg1"/>
                </a:solidFill>
              </a:rPr>
              <a:t>Property Tax Background:</a:t>
            </a:r>
          </a:p>
          <a:p>
            <a:pPr marL="544068" lvl="1" indent="-3429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Every owner of taxable property pays property taxes to various “taxing jurisdictions” (county, city/township, school district, special districts) in which property is located</a:t>
            </a:r>
          </a:p>
          <a:p>
            <a:pPr marL="544068" lvl="1" indent="-3429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Each taxing jurisdiction sets own tax levy, often based on limits in state law</a:t>
            </a:r>
          </a:p>
          <a:p>
            <a:pPr marL="544068" lvl="1" indent="-3429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County sends bills, collects taxes from property owners &amp; distributes funds back to other taxing jurisdictions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9524C-9867-46B4-ABAF-CB92D6611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DB7EE-06B6-1D38-1361-FEA71F26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5" y="620462"/>
            <a:ext cx="4485187" cy="57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District Property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65C9-E358-4C87-B65A-F83D31F5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/>
              <a:t>Each school district has limited authority to levy taxes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MDE calculates levy amounts for various categories, set by: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State law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Voter approval</a:t>
            </a:r>
          </a:p>
        </p:txBody>
      </p:sp>
    </p:spTree>
    <p:extLst>
      <p:ext uri="{BB962C8B-B14F-4D97-AF65-F5344CB8AC3E}">
        <p14:creationId xmlns:p14="http://schemas.microsoft.com/office/powerpoint/2010/main" val="173090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46F21C41-00E0-18AD-6CE1-8CAACFDE4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41716"/>
              </p:ext>
            </p:extLst>
          </p:nvPr>
        </p:nvGraphicFramePr>
        <p:xfrm>
          <a:off x="4932577" y="343430"/>
          <a:ext cx="6899030" cy="624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740AB13A-3613-6894-F457-8379CC930851}"/>
              </a:ext>
            </a:extLst>
          </p:cNvPr>
          <p:cNvSpPr/>
          <p:nvPr/>
        </p:nvSpPr>
        <p:spPr>
          <a:xfrm flipH="1">
            <a:off x="4157219" y="2856322"/>
            <a:ext cx="763574" cy="3413924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618384-0378-6B2A-B6F6-54683691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School District Property Tax Process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__________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61FDA4-A5D3-A77C-4617-7FD4829E7087}"/>
              </a:ext>
            </a:extLst>
          </p:cNvPr>
          <p:cNvSpPr txBox="1">
            <a:spLocks/>
          </p:cNvSpPr>
          <p:nvPr/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b="0" u="none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i="1" spc="30" dirty="0">
                <a:solidFill>
                  <a:schemeClr val="bg1"/>
                </a:solidFill>
              </a:rPr>
              <a:t>Note: </a:t>
            </a:r>
            <a:r>
              <a:rPr lang="en-US" sz="1900" spc="30" dirty="0">
                <a:solidFill>
                  <a:schemeClr val="bg1"/>
                </a:solidFill>
              </a:rPr>
              <a:t>For certain levy categories, tax rates &amp; levy amounts are based on referendum market value, rather than tax capacity.</a:t>
            </a:r>
          </a:p>
        </p:txBody>
      </p:sp>
    </p:spTree>
    <p:extLst>
      <p:ext uri="{BB962C8B-B14F-4D97-AF65-F5344CB8AC3E}">
        <p14:creationId xmlns:p14="http://schemas.microsoft.com/office/powerpoint/2010/main" val="79232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52E7-33BF-4E66-A325-AD7BCB4B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of District’s Tax Levy</a:t>
            </a:r>
            <a:br>
              <a:rPr lang="en-US" dirty="0"/>
            </a:br>
            <a:r>
              <a:rPr lang="en-US" dirty="0"/>
              <a:t>in 2024 (Payable 2025)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BA1C977-B1B9-4515-BD22-9C9ADCBEE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8198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8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C79FA-6C0E-4C9E-B3A0-7EF74398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Minnesota State Law Requirements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D5F6B64-01A6-6356-0D7B-33A034092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697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44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1DD368-B6D5-4784-7B43-9286343C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Autofit/>
          </a:bodyPr>
          <a:lstStyle/>
          <a:p>
            <a:r>
              <a:rPr lang="en-US" dirty="0"/>
              <a:t>Overview of District’s Proposed Tax Levy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DA6B9E-D748-EDD5-810E-7F5082D8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FF82BF-D607-F70E-0220-A1BC340A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Proposed Payable 2025 tax levy is an increase from 2024 of $34,873 or 0.9%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Changes by levy category and reasons for major increases &amp; decreases in levy are included on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13438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0787C-8847-A0D6-60E3-35AB1BF32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20682"/>
            <a:ext cx="83756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F91-2A75-4265-909C-2C745FC3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Levy Changes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EB66CA-58B4-C126-8F77-37D2A329F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53108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78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4E3E-24A5-0332-AA34-446AF099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9436-7FB5-AD35-D9E9-68A184BA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Levy Changes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53654BE-A6B6-7DBA-646F-44AD7CD64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44609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0F91-2A75-4265-909C-2C745FC3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Levy Changes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EB66CA-58B4-C126-8F77-37D2A329F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31026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69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2018-AE73-6F34-BE0C-2A3B6333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F84F-87F7-5C2B-1790-B9F07EEA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Levy Changes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E11CB8-51E9-30B6-936E-EA5F22EC9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1630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12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274F-3165-4B68-AD4E-6C12CCC6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Impacting Individual</a:t>
            </a:r>
            <a:br>
              <a:rPr lang="en-US" dirty="0"/>
            </a:br>
            <a:r>
              <a:rPr lang="en-US" dirty="0"/>
              <a:t>Taxpayers’ School Taxes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479B0F-4D01-46EA-AC7B-56014C731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5671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9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with each slice?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0ED50-6B65-03DF-523A-266AAC1B4C77}"/>
              </a:ext>
            </a:extLst>
          </p:cNvPr>
          <p:cNvSpPr txBox="1"/>
          <p:nvPr/>
        </p:nvSpPr>
        <p:spPr>
          <a:xfrm>
            <a:off x="1097280" y="2277433"/>
            <a:ext cx="482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Value Increase = Bigger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78A7D-52EA-D28E-0ED5-5C02787D8AB1}"/>
              </a:ext>
            </a:extLst>
          </p:cNvPr>
          <p:cNvSpPr txBox="1"/>
          <p:nvPr/>
        </p:nvSpPr>
        <p:spPr>
          <a:xfrm>
            <a:off x="1097279" y="3244334"/>
            <a:ext cx="482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Lower Market Value Increase = Smaller Slice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57212752-90BA-464F-CE79-B31641FD71BC}"/>
              </a:ext>
            </a:extLst>
          </p:cNvPr>
          <p:cNvSpPr/>
          <p:nvPr/>
        </p:nvSpPr>
        <p:spPr>
          <a:xfrm>
            <a:off x="2786743" y="2693900"/>
            <a:ext cx="484632" cy="505940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3B775-9D3D-D1F0-BF95-9D68751CAB98}"/>
              </a:ext>
            </a:extLst>
          </p:cNvPr>
          <p:cNvSpPr txBox="1"/>
          <p:nvPr/>
        </p:nvSpPr>
        <p:spPr>
          <a:xfrm>
            <a:off x="4950822" y="4658976"/>
            <a:ext cx="60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Property Owner pays a portion of the pie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245A7-60F2-2498-5F89-4F6EC92E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59" y="3956358"/>
            <a:ext cx="3429000" cy="1866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94AD45-E10C-AA2E-1C64-2CA832C8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21" y="2132410"/>
            <a:ext cx="36766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7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DFE3DC2-9F79-BE7F-F958-86215CD5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16" y="1762812"/>
            <a:ext cx="6492240" cy="1666188"/>
          </a:xfrm>
        </p:spPr>
        <p:txBody>
          <a:bodyPr>
            <a:normAutofit/>
          </a:bodyPr>
          <a:lstStyle/>
          <a:p>
            <a:pPr lvl="1"/>
            <a:endParaRPr lang="en-US" sz="2800" dirty="0"/>
          </a:p>
          <a:p>
            <a:pPr marL="201168" lvl="1" indent="0">
              <a:buNone/>
            </a:pPr>
            <a:r>
              <a:rPr lang="en-US" sz="2800" dirty="0"/>
              <a:t>Two properties in the district</a:t>
            </a:r>
          </a:p>
          <a:p>
            <a:pPr lvl="2"/>
            <a:r>
              <a:rPr lang="en-US" sz="2400" dirty="0"/>
              <a:t>Both houses are valued at $100,000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25DD4-637E-1F33-C87D-5ACF107DEDA6}"/>
              </a:ext>
            </a:extLst>
          </p:cNvPr>
          <p:cNvSpPr txBox="1"/>
          <p:nvPr/>
        </p:nvSpPr>
        <p:spPr>
          <a:xfrm>
            <a:off x="734616" y="868680"/>
            <a:ext cx="64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Impact of Property Valuations</a:t>
            </a:r>
          </a:p>
        </p:txBody>
      </p:sp>
      <p:pic>
        <p:nvPicPr>
          <p:cNvPr id="34" name="Picture 33" descr="A picture containing toy&#10;&#10;Description automatically generated">
            <a:extLst>
              <a:ext uri="{FF2B5EF4-FFF2-40B4-BE49-F238E27FC236}">
                <a16:creationId xmlns:a16="http://schemas.microsoft.com/office/drawing/2014/main" id="{EE264579-E2B1-2837-13FB-AE52C86A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2" t="13036" r="24106" b="53804"/>
          <a:stretch/>
        </p:blipFill>
        <p:spPr>
          <a:xfrm>
            <a:off x="9129112" y="4871996"/>
            <a:ext cx="2089670" cy="1748422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E20F0932-C6F9-C2F3-A233-39DEB4C6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7" t="55728" r="24381" b="13351"/>
          <a:stretch/>
        </p:blipFill>
        <p:spPr>
          <a:xfrm>
            <a:off x="9094922" y="596158"/>
            <a:ext cx="2158051" cy="17484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0791D17-0B26-B786-1097-F1279FE49989}"/>
              </a:ext>
            </a:extLst>
          </p:cNvPr>
          <p:cNvSpPr txBox="1"/>
          <p:nvPr/>
        </p:nvSpPr>
        <p:spPr>
          <a:xfrm>
            <a:off x="9642856" y="4630911"/>
            <a:ext cx="106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70"/>
                </a:solidFill>
              </a:rPr>
              <a:t>$100,000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D72B7F-E1C7-1A04-03BF-9FC528DA8B28}"/>
              </a:ext>
            </a:extLst>
          </p:cNvPr>
          <p:cNvSpPr txBox="1"/>
          <p:nvPr/>
        </p:nvSpPr>
        <p:spPr>
          <a:xfrm>
            <a:off x="9642856" y="438555"/>
            <a:ext cx="106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$100,000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BB9AB0C-BE73-F991-6688-888ECBE2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98" y="2502183"/>
            <a:ext cx="3060498" cy="1870700"/>
          </a:xfrm>
          <a:prstGeom prst="rect">
            <a:avLst/>
          </a:prstGeom>
        </p:spPr>
      </p:pic>
      <p:sp>
        <p:nvSpPr>
          <p:cNvPr id="44" name="Content Placeholder 29">
            <a:extLst>
              <a:ext uri="{FF2B5EF4-FFF2-40B4-BE49-F238E27FC236}">
                <a16:creationId xmlns:a16="http://schemas.microsoft.com/office/drawing/2014/main" id="{0F56C6FF-B13B-F760-70CA-8A36440F51B5}"/>
              </a:ext>
            </a:extLst>
          </p:cNvPr>
          <p:cNvSpPr txBox="1">
            <a:spLocks/>
          </p:cNvSpPr>
          <p:nvPr/>
        </p:nvSpPr>
        <p:spPr>
          <a:xfrm>
            <a:off x="734616" y="3437533"/>
            <a:ext cx="6492240" cy="16661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b="0" u="none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/>
          </a:p>
          <a:p>
            <a:pPr marL="201168" lvl="1" indent="0">
              <a:buFont typeface="Arial" panose="020B0604020202020204" pitchFamily="34" charset="0"/>
              <a:buNone/>
            </a:pPr>
            <a:r>
              <a:rPr lang="en-US" sz="2800" dirty="0"/>
              <a:t>Total levy of $500</a:t>
            </a:r>
          </a:p>
          <a:p>
            <a:pPr lvl="2"/>
            <a:r>
              <a:rPr lang="en-US" sz="2400" dirty="0"/>
              <a:t>Each property will pay $250 of levy</a:t>
            </a:r>
          </a:p>
        </p:txBody>
      </p:sp>
    </p:spTree>
    <p:extLst>
      <p:ext uri="{BB962C8B-B14F-4D97-AF65-F5344CB8AC3E}">
        <p14:creationId xmlns:p14="http://schemas.microsoft.com/office/powerpoint/2010/main" val="4970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8" grpId="0"/>
      <p:bldP spid="40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DFE3DC2-9F79-BE7F-F958-86215CD5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16" y="1762811"/>
            <a:ext cx="6492240" cy="1748421"/>
          </a:xfrm>
        </p:spPr>
        <p:txBody>
          <a:bodyPr>
            <a:normAutofit/>
          </a:bodyPr>
          <a:lstStyle/>
          <a:p>
            <a:pPr lvl="1"/>
            <a:endParaRPr lang="en-US" sz="2800" dirty="0"/>
          </a:p>
          <a:p>
            <a:pPr marL="201168" lvl="1" indent="0">
              <a:buNone/>
            </a:pPr>
            <a:r>
              <a:rPr lang="en-US" sz="2800" dirty="0"/>
              <a:t>Two properties in the district</a:t>
            </a:r>
          </a:p>
          <a:p>
            <a:pPr lvl="2"/>
            <a:r>
              <a:rPr lang="en-US" sz="2400" dirty="0"/>
              <a:t>Orange house value increases by 10%</a:t>
            </a:r>
          </a:p>
          <a:p>
            <a:pPr lvl="2"/>
            <a:r>
              <a:rPr lang="en-US" sz="2400" dirty="0"/>
              <a:t>Blue house value increases by 25%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A25DD4-637E-1F33-C87D-5ACF107DEDA6}"/>
              </a:ext>
            </a:extLst>
          </p:cNvPr>
          <p:cNvSpPr txBox="1"/>
          <p:nvPr/>
        </p:nvSpPr>
        <p:spPr>
          <a:xfrm>
            <a:off x="734616" y="868680"/>
            <a:ext cx="64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Impact of Property Valuations</a:t>
            </a:r>
          </a:p>
        </p:txBody>
      </p:sp>
      <p:pic>
        <p:nvPicPr>
          <p:cNvPr id="34" name="Picture 33" descr="A picture containing toy&#10;&#10;Description automatically generated">
            <a:extLst>
              <a:ext uri="{FF2B5EF4-FFF2-40B4-BE49-F238E27FC236}">
                <a16:creationId xmlns:a16="http://schemas.microsoft.com/office/drawing/2014/main" id="{EE264579-E2B1-2837-13FB-AE52C86A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2" t="13036" r="24106" b="53804"/>
          <a:stretch/>
        </p:blipFill>
        <p:spPr>
          <a:xfrm>
            <a:off x="9129112" y="4871996"/>
            <a:ext cx="2089670" cy="1748422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E20F0932-C6F9-C2F3-A233-39DEB4C6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7" t="55728" r="24381" b="13351"/>
          <a:stretch/>
        </p:blipFill>
        <p:spPr>
          <a:xfrm>
            <a:off x="9094922" y="596158"/>
            <a:ext cx="2158051" cy="17484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0791D17-0B26-B786-1097-F1279FE49989}"/>
              </a:ext>
            </a:extLst>
          </p:cNvPr>
          <p:cNvSpPr txBox="1"/>
          <p:nvPr/>
        </p:nvSpPr>
        <p:spPr>
          <a:xfrm>
            <a:off x="9642856" y="4630911"/>
            <a:ext cx="106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A70"/>
                </a:solidFill>
              </a:rPr>
              <a:t>$125,000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D72B7F-E1C7-1A04-03BF-9FC528DA8B28}"/>
              </a:ext>
            </a:extLst>
          </p:cNvPr>
          <p:cNvSpPr txBox="1"/>
          <p:nvPr/>
        </p:nvSpPr>
        <p:spPr>
          <a:xfrm>
            <a:off x="9642856" y="438555"/>
            <a:ext cx="106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A13"/>
                </a:solidFill>
              </a:rPr>
              <a:t>$110,000</a:t>
            </a:r>
          </a:p>
        </p:txBody>
      </p:sp>
      <p:sp>
        <p:nvSpPr>
          <p:cNvPr id="44" name="Content Placeholder 29">
            <a:extLst>
              <a:ext uri="{FF2B5EF4-FFF2-40B4-BE49-F238E27FC236}">
                <a16:creationId xmlns:a16="http://schemas.microsoft.com/office/drawing/2014/main" id="{0F56C6FF-B13B-F760-70CA-8A36440F51B5}"/>
              </a:ext>
            </a:extLst>
          </p:cNvPr>
          <p:cNvSpPr txBox="1">
            <a:spLocks/>
          </p:cNvSpPr>
          <p:nvPr/>
        </p:nvSpPr>
        <p:spPr>
          <a:xfrm>
            <a:off x="734616" y="3511232"/>
            <a:ext cx="6492240" cy="23976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b="0" u="none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/>
          </a:p>
          <a:p>
            <a:pPr marL="201168" lvl="1" indent="0">
              <a:buFont typeface="Arial" panose="020B0604020202020204" pitchFamily="34" charset="0"/>
              <a:buNone/>
            </a:pPr>
            <a:r>
              <a:rPr lang="en-US" sz="2800" dirty="0"/>
              <a:t>Total levy of $500</a:t>
            </a:r>
          </a:p>
          <a:p>
            <a:pPr lvl="2"/>
            <a:r>
              <a:rPr lang="en-US" sz="2400" dirty="0"/>
              <a:t>School District will still generate the same amount of levy even though values increased</a:t>
            </a:r>
          </a:p>
          <a:p>
            <a:pPr lvl="2"/>
            <a:r>
              <a:rPr lang="en-US" sz="2400" dirty="0"/>
              <a:t>Orange house pays less</a:t>
            </a:r>
          </a:p>
          <a:p>
            <a:pPr lvl="2"/>
            <a:r>
              <a:rPr lang="en-US" sz="2400" dirty="0"/>
              <a:t>Blue house pays more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A2620-878C-EF2E-F17D-9476D107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200" y="2495179"/>
            <a:ext cx="3055494" cy="18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8" grpId="0"/>
      <p:bldP spid="40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494D-577D-4775-9E57-5A67A604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dirty="0"/>
              <a:t>Hearing Agenda</a:t>
            </a:r>
          </a:p>
        </p:txBody>
      </p:sp>
      <p:sp>
        <p:nvSpPr>
          <p:cNvPr id="4" name="Rectangle 3" descr="Classroom">
            <a:extLst>
              <a:ext uri="{FF2B5EF4-FFF2-40B4-BE49-F238E27FC236}">
                <a16:creationId xmlns:a16="http://schemas.microsoft.com/office/drawing/2014/main" id="{81BB1D05-5FEF-C317-45EA-1B2F8BA44BAD}"/>
              </a:ext>
            </a:extLst>
          </p:cNvPr>
          <p:cNvSpPr/>
          <p:nvPr/>
        </p:nvSpPr>
        <p:spPr>
          <a:xfrm>
            <a:off x="1858605" y="2538955"/>
            <a:ext cx="842411" cy="84241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161150-594A-06D9-D4E9-F42A532C02E0}"/>
              </a:ext>
            </a:extLst>
          </p:cNvPr>
          <p:cNvSpPr/>
          <p:nvPr/>
        </p:nvSpPr>
        <p:spPr>
          <a:xfrm>
            <a:off x="1100234" y="3497469"/>
            <a:ext cx="2359152" cy="928348"/>
          </a:xfrm>
          <a:custGeom>
            <a:avLst/>
            <a:gdLst>
              <a:gd name="connsiteX0" fmla="*/ 0 w 2219062"/>
              <a:gd name="connsiteY0" fmla="*/ 0 h 852952"/>
              <a:gd name="connsiteX1" fmla="*/ 2219062 w 2219062"/>
              <a:gd name="connsiteY1" fmla="*/ 0 h 852952"/>
              <a:gd name="connsiteX2" fmla="*/ 2219062 w 2219062"/>
              <a:gd name="connsiteY2" fmla="*/ 852952 h 852952"/>
              <a:gd name="connsiteX3" fmla="*/ 0 w 2219062"/>
              <a:gd name="connsiteY3" fmla="*/ 852952 h 852952"/>
              <a:gd name="connsiteX4" fmla="*/ 0 w 2219062"/>
              <a:gd name="connsiteY4" fmla="*/ 0 h 8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062" h="852952">
                <a:moveTo>
                  <a:pt x="0" y="0"/>
                </a:moveTo>
                <a:lnTo>
                  <a:pt x="2219062" y="0"/>
                </a:lnTo>
                <a:lnTo>
                  <a:pt x="2219062" y="852952"/>
                </a:lnTo>
                <a:lnTo>
                  <a:pt x="0" y="852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</a:rPr>
              <a:t>Background Information on School Funding</a:t>
            </a:r>
          </a:p>
        </p:txBody>
      </p:sp>
      <p:sp>
        <p:nvSpPr>
          <p:cNvPr id="8" name="Rectangle 7" descr="Piggy Bank with solid fill">
            <a:extLst>
              <a:ext uri="{FF2B5EF4-FFF2-40B4-BE49-F238E27FC236}">
                <a16:creationId xmlns:a16="http://schemas.microsoft.com/office/drawing/2014/main" id="{62DD5935-0D43-39AE-0986-0DEBA2C2B109}"/>
              </a:ext>
            </a:extLst>
          </p:cNvPr>
          <p:cNvSpPr/>
          <p:nvPr/>
        </p:nvSpPr>
        <p:spPr>
          <a:xfrm>
            <a:off x="4488778" y="2514145"/>
            <a:ext cx="842411" cy="84241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27C8A6-3350-70DD-7F26-AF09EA757770}"/>
              </a:ext>
            </a:extLst>
          </p:cNvPr>
          <p:cNvSpPr/>
          <p:nvPr/>
        </p:nvSpPr>
        <p:spPr>
          <a:xfrm>
            <a:off x="3730407" y="3479148"/>
            <a:ext cx="2359152" cy="925149"/>
          </a:xfrm>
          <a:custGeom>
            <a:avLst/>
            <a:gdLst>
              <a:gd name="connsiteX0" fmla="*/ 0 w 2219062"/>
              <a:gd name="connsiteY0" fmla="*/ 0 h 852952"/>
              <a:gd name="connsiteX1" fmla="*/ 2219062 w 2219062"/>
              <a:gd name="connsiteY1" fmla="*/ 0 h 852952"/>
              <a:gd name="connsiteX2" fmla="*/ 2219062 w 2219062"/>
              <a:gd name="connsiteY2" fmla="*/ 852952 h 852952"/>
              <a:gd name="connsiteX3" fmla="*/ 0 w 2219062"/>
              <a:gd name="connsiteY3" fmla="*/ 852952 h 852952"/>
              <a:gd name="connsiteX4" fmla="*/ 0 w 2219062"/>
              <a:gd name="connsiteY4" fmla="*/ 0 h 8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062" h="852952">
                <a:moveTo>
                  <a:pt x="0" y="0"/>
                </a:moveTo>
                <a:lnTo>
                  <a:pt x="2219062" y="0"/>
                </a:lnTo>
                <a:lnTo>
                  <a:pt x="2219062" y="852952"/>
                </a:lnTo>
                <a:lnTo>
                  <a:pt x="0" y="852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District’s Budget</a:t>
            </a:r>
          </a:p>
        </p:txBody>
      </p:sp>
      <p:sp>
        <p:nvSpPr>
          <p:cNvPr id="14" name="Rectangle 13" descr="Money outline">
            <a:extLst>
              <a:ext uri="{FF2B5EF4-FFF2-40B4-BE49-F238E27FC236}">
                <a16:creationId xmlns:a16="http://schemas.microsoft.com/office/drawing/2014/main" id="{8A2E5AB1-99B8-956B-6614-2D2B3B85EE2A}"/>
              </a:ext>
            </a:extLst>
          </p:cNvPr>
          <p:cNvSpPr/>
          <p:nvPr/>
        </p:nvSpPr>
        <p:spPr>
          <a:xfrm>
            <a:off x="7118951" y="2514145"/>
            <a:ext cx="842411" cy="84241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0BC06E-0469-B343-8251-904A60CC43B8}"/>
              </a:ext>
            </a:extLst>
          </p:cNvPr>
          <p:cNvSpPr/>
          <p:nvPr/>
        </p:nvSpPr>
        <p:spPr>
          <a:xfrm>
            <a:off x="6362758" y="3477522"/>
            <a:ext cx="2354795" cy="925149"/>
          </a:xfrm>
          <a:custGeom>
            <a:avLst/>
            <a:gdLst>
              <a:gd name="connsiteX0" fmla="*/ 0 w 2219062"/>
              <a:gd name="connsiteY0" fmla="*/ 0 h 852952"/>
              <a:gd name="connsiteX1" fmla="*/ 2219062 w 2219062"/>
              <a:gd name="connsiteY1" fmla="*/ 0 h 852952"/>
              <a:gd name="connsiteX2" fmla="*/ 2219062 w 2219062"/>
              <a:gd name="connsiteY2" fmla="*/ 852952 h 852952"/>
              <a:gd name="connsiteX3" fmla="*/ 0 w 2219062"/>
              <a:gd name="connsiteY3" fmla="*/ 852952 h 852952"/>
              <a:gd name="connsiteX4" fmla="*/ 0 w 2219062"/>
              <a:gd name="connsiteY4" fmla="*/ 0 h 8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062" h="852952">
                <a:moveTo>
                  <a:pt x="0" y="0"/>
                </a:moveTo>
                <a:lnTo>
                  <a:pt x="2219062" y="0"/>
                </a:lnTo>
                <a:lnTo>
                  <a:pt x="2219062" y="852952"/>
                </a:lnTo>
                <a:lnTo>
                  <a:pt x="0" y="852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District’s Proposed Tax Levy for Taxes Payable in 2025</a:t>
            </a:r>
          </a:p>
        </p:txBody>
      </p:sp>
      <p:sp>
        <p:nvSpPr>
          <p:cNvPr id="3" name="Rectangle 2" descr="Chat with solid fill">
            <a:extLst>
              <a:ext uri="{FF2B5EF4-FFF2-40B4-BE49-F238E27FC236}">
                <a16:creationId xmlns:a16="http://schemas.microsoft.com/office/drawing/2014/main" id="{AA3A4AC3-1343-3E4D-32D2-12165246F9B6}"/>
              </a:ext>
            </a:extLst>
          </p:cNvPr>
          <p:cNvSpPr/>
          <p:nvPr/>
        </p:nvSpPr>
        <p:spPr>
          <a:xfrm>
            <a:off x="9749125" y="2479620"/>
            <a:ext cx="842411" cy="84241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4F8E352-A6F2-D318-122B-9A0AFAB6A198}"/>
              </a:ext>
            </a:extLst>
          </p:cNvPr>
          <p:cNvSpPr/>
          <p:nvPr/>
        </p:nvSpPr>
        <p:spPr>
          <a:xfrm>
            <a:off x="8990754" y="3477522"/>
            <a:ext cx="2359152" cy="925149"/>
          </a:xfrm>
          <a:custGeom>
            <a:avLst/>
            <a:gdLst>
              <a:gd name="connsiteX0" fmla="*/ 0 w 2219062"/>
              <a:gd name="connsiteY0" fmla="*/ 0 h 852952"/>
              <a:gd name="connsiteX1" fmla="*/ 2219062 w 2219062"/>
              <a:gd name="connsiteY1" fmla="*/ 0 h 852952"/>
              <a:gd name="connsiteX2" fmla="*/ 2219062 w 2219062"/>
              <a:gd name="connsiteY2" fmla="*/ 852952 h 852952"/>
              <a:gd name="connsiteX3" fmla="*/ 0 w 2219062"/>
              <a:gd name="connsiteY3" fmla="*/ 852952 h 852952"/>
              <a:gd name="connsiteX4" fmla="*/ 0 w 2219062"/>
              <a:gd name="connsiteY4" fmla="*/ 0 h 85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062" h="852952">
                <a:moveTo>
                  <a:pt x="0" y="0"/>
                </a:moveTo>
                <a:lnTo>
                  <a:pt x="2219062" y="0"/>
                </a:lnTo>
                <a:lnTo>
                  <a:pt x="2219062" y="852952"/>
                </a:lnTo>
                <a:lnTo>
                  <a:pt x="0" y="8529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181875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1DD368-B6D5-4784-7B43-9286343C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Minnesota Legislative Changes for Pay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DA6B9E-D748-EDD5-810E-7F5082D8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r="27047"/>
          <a:stretch/>
        </p:blipFill>
        <p:spPr>
          <a:xfrm>
            <a:off x="0" y="-3034"/>
            <a:ext cx="4654296" cy="685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FF82BF-D607-F70E-0220-A1BC340A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b="1" dirty="0"/>
              <a:t>In 2023, The Minnesota State Legislature passed laws that affect property taxes for taxes payable in 2025. </a:t>
            </a:r>
          </a:p>
          <a:p>
            <a:r>
              <a:rPr lang="en-US" dirty="0"/>
              <a:t>Recap of major changes:</a:t>
            </a:r>
          </a:p>
          <a:p>
            <a:pPr lvl="1"/>
            <a:r>
              <a:rPr lang="en-US" dirty="0"/>
              <a:t>Provided a tax benefit to homeowners by increasing the homestead exclusion for valuations between $76,000 and $517,000; and</a:t>
            </a:r>
          </a:p>
          <a:p>
            <a:pPr lvl="1"/>
            <a:r>
              <a:rPr lang="en-US" dirty="0"/>
              <a:t>Increased the first-tier limit for Ag Homestead land to $3.5M from $2.15M</a:t>
            </a:r>
          </a:p>
        </p:txBody>
      </p:sp>
    </p:spTree>
    <p:extLst>
      <p:ext uri="{BB962C8B-B14F-4D97-AF65-F5344CB8AC3E}">
        <p14:creationId xmlns:p14="http://schemas.microsoft.com/office/powerpoint/2010/main" val="3838723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274F-3165-4B68-AD4E-6C12CCC6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Year School Levy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7943-E14F-42DC-9EB0-B31637EF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Examples include school district taxes only &amp; are shown based on no change and a 25.8% increase in property value for residential homes over the past four years</a:t>
            </a:r>
          </a:p>
          <a:p>
            <a:pPr lvl="2"/>
            <a:r>
              <a:rPr lang="en-US" dirty="0"/>
              <a:t>Actual changes in value may be more or less than this for any parcel of property</a:t>
            </a:r>
          </a:p>
          <a:p>
            <a:pPr lvl="2"/>
            <a:r>
              <a:rPr lang="en-US" dirty="0"/>
              <a:t>Intended to provide a fair representation of what happened to school district property taxes over this period for typical properties</a:t>
            </a:r>
          </a:p>
          <a:p>
            <a:pPr lvl="1"/>
            <a:r>
              <a:rPr lang="en-US" dirty="0"/>
              <a:t>Examples are for property in City of Barnesville</a:t>
            </a:r>
          </a:p>
          <a:p>
            <a:pPr lvl="1"/>
            <a:r>
              <a:rPr lang="en-US" dirty="0"/>
              <a:t>Amounts for 2025 are preliminary estimates; final amounts could change slightly</a:t>
            </a:r>
          </a:p>
          <a:p>
            <a:pPr lvl="1"/>
            <a:r>
              <a:rPr lang="en-US" dirty="0"/>
              <a:t>Estimates prepared by Ehlers (District’s municipal financial advisors)</a:t>
            </a:r>
          </a:p>
        </p:txBody>
      </p:sp>
    </p:spTree>
    <p:extLst>
      <p:ext uri="{BB962C8B-B14F-4D97-AF65-F5344CB8AC3E}">
        <p14:creationId xmlns:p14="http://schemas.microsoft.com/office/powerpoint/2010/main" val="1599588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95C42-C13B-6582-92B9-6287CA9B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61" y="155303"/>
            <a:ext cx="9514878" cy="62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9C73-51FB-2715-8625-7800326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Estimated Changes in School Property Taxes, 2022-25</a:t>
            </a:r>
            <a:br>
              <a:rPr lang="en-US" dirty="0"/>
            </a:br>
            <a:r>
              <a:rPr lang="en-US" sz="2800" i="1" dirty="0">
                <a:solidFill>
                  <a:schemeClr val="accent2"/>
                </a:solidFill>
              </a:rPr>
              <a:t>Based on </a:t>
            </a:r>
            <a:r>
              <a:rPr lang="en-US" sz="2800" i="1" u="sng" dirty="0">
                <a:solidFill>
                  <a:schemeClr val="accent2"/>
                </a:solidFill>
              </a:rPr>
              <a:t>No Changes</a:t>
            </a:r>
            <a:r>
              <a:rPr lang="en-US" sz="2800" i="1" dirty="0">
                <a:solidFill>
                  <a:schemeClr val="accent2"/>
                </a:solidFill>
              </a:rPr>
              <a:t> in Property Value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CBD3F-C6C1-CCB4-CD6F-3F7B92385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1" y="2135322"/>
            <a:ext cx="11483797" cy="36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9C73-51FB-2715-8625-7800326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Estimated Changes in School Property Taxes, 2022-25</a:t>
            </a:r>
            <a:br>
              <a:rPr lang="en-US" dirty="0"/>
            </a:br>
            <a:r>
              <a:rPr lang="en-US" sz="2800" i="1" dirty="0">
                <a:solidFill>
                  <a:schemeClr val="accent2"/>
                </a:solidFill>
              </a:rPr>
              <a:t>Based on </a:t>
            </a:r>
            <a:r>
              <a:rPr lang="en-US" sz="2800" i="1" u="sng" dirty="0">
                <a:solidFill>
                  <a:schemeClr val="accent2"/>
                </a:solidFill>
              </a:rPr>
              <a:t>No Changes</a:t>
            </a:r>
            <a:r>
              <a:rPr lang="en-US" sz="2800" i="1" dirty="0">
                <a:solidFill>
                  <a:schemeClr val="accent2"/>
                </a:solidFill>
              </a:rPr>
              <a:t> in Property Value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1DD88-6FC6-461B-32FD-759A78B6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9" y="2203759"/>
            <a:ext cx="11386242" cy="35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9C73-51FB-2715-8625-78003269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Estimated Changes in School Property Taxes, 2022-25</a:t>
            </a:r>
            <a:br>
              <a:rPr lang="en-US" dirty="0"/>
            </a:br>
            <a:r>
              <a:rPr lang="en-US" sz="2800" i="1" dirty="0">
                <a:solidFill>
                  <a:schemeClr val="accent2"/>
                </a:solidFill>
              </a:rPr>
              <a:t>Based on </a:t>
            </a:r>
            <a:r>
              <a:rPr lang="en-US" sz="2800" i="1" u="sng" dirty="0">
                <a:solidFill>
                  <a:schemeClr val="accent2"/>
                </a:solidFill>
              </a:rPr>
              <a:t>25.8% Cumulative Changes</a:t>
            </a:r>
            <a:r>
              <a:rPr lang="en-US" sz="2800" i="1" dirty="0">
                <a:solidFill>
                  <a:schemeClr val="accent2"/>
                </a:solidFill>
              </a:rPr>
              <a:t> in Property Value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182FC-E6FC-3C2F-8CBF-5188E76A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68" y="1947068"/>
            <a:ext cx="5675863" cy="4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8707B-E70D-4337-8E7F-E6C598A8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Property Tax Refunds &amp; Deferral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74520117-56BD-46ED-BE95-D503D91F58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D586AE-7A81-49A0-82D4-41C1C05BFC55}"/>
              </a:ext>
            </a:extLst>
          </p:cNvPr>
          <p:cNvSpPr txBox="1">
            <a:spLocks/>
          </p:cNvSpPr>
          <p:nvPr/>
        </p:nvSpPr>
        <p:spPr>
          <a:xfrm>
            <a:off x="10480856" y="6356353"/>
            <a:ext cx="626533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Gotham-Book" pitchFamily="2" charset="0"/>
                <a:ea typeface="ヒラギノ角ゴ ProN W3" panose="020B0300000000000000" pitchFamily="34" charset="-128"/>
                <a:cs typeface="+mn-cs"/>
                <a:sym typeface="Gill Sans Std Light" panose="020B0502020104020203" pitchFamily="34" charset="-79"/>
              </a:defRPr>
            </a:lvl1pPr>
            <a:lvl2pPr marL="320675" indent="136525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2pPr>
            <a:lvl3pPr marL="641350" indent="27305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3pPr>
            <a:lvl4pPr marL="963613" indent="407988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4pPr>
            <a:lvl5pPr marL="1284288" indent="544513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5pPr>
            <a:lvl6pPr marL="2286000" algn="l" defTabSz="914400" rtl="0" eaLnBrk="1" latinLnBrk="0" hangingPunct="1"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6pPr>
            <a:lvl7pPr marL="2743200" algn="l" defTabSz="914400" rtl="0" eaLnBrk="1" latinLnBrk="0" hangingPunct="1"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7pPr>
            <a:lvl8pPr marL="3200400" algn="l" defTabSz="914400" rtl="0" eaLnBrk="1" latinLnBrk="0" hangingPunct="1"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8pPr>
            <a:lvl9pPr marL="3657600" algn="l" defTabSz="914400" rtl="0" eaLnBrk="1" latinLnBrk="0" hangingPunct="1">
              <a:defRPr sz="800" kern="1200">
                <a:solidFill>
                  <a:srgbClr val="000000"/>
                </a:solidFill>
                <a:latin typeface="Gill Sans Std Light" panose="020B0502020104020203" pitchFamily="-1" charset="0"/>
                <a:ea typeface="ヒラギノ角ゴ ProN W3" panose="020B0300000000000000" pitchFamily="126" charset="-128"/>
                <a:cs typeface="+mn-cs"/>
                <a:sym typeface="Gill Sans Std Light" panose="020B0502020104020203" pitchFamily="-1" charset="0"/>
              </a:defRPr>
            </a:lvl9pPr>
          </a:lstStyle>
          <a:p>
            <a:pPr>
              <a:defRPr/>
            </a:pPr>
            <a:fld id="{D973F114-0539-4992-9137-0EEA0F0DB34D}" type="slidenum">
              <a:rPr lang="en-US" altLang="en-US" b="1"/>
              <a:pPr>
                <a:defRPr/>
              </a:pPr>
              <a:t>36</a:t>
            </a:fld>
            <a:endParaRPr lang="en-US" altLang="en-US" b="1" dirty="0"/>
          </a:p>
        </p:txBody>
      </p:sp>
      <p:graphicFrame>
        <p:nvGraphicFramePr>
          <p:cNvPr id="5" name="Content Placeholder 17">
            <a:extLst>
              <a:ext uri="{FF2B5EF4-FFF2-40B4-BE49-F238E27FC236}">
                <a16:creationId xmlns:a16="http://schemas.microsoft.com/office/drawing/2014/main" id="{78C1E2A5-70A9-4BF4-B013-2EB1DAA5F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056222"/>
              </p:ext>
            </p:extLst>
          </p:nvPr>
        </p:nvGraphicFramePr>
        <p:xfrm>
          <a:off x="609601" y="1806014"/>
          <a:ext cx="10972800" cy="448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685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5000"/>
    </mc:Choice>
    <mc:Fallback xmlns="">
      <p:transition advClick="0" advTm="12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5141-ADB7-41DC-93F7-7256CE70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9A7FE1A-3697-454C-A741-F448CD6E9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0620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059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E57FE1-2B76-49FB-AB80-F960D11E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Public comments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6A1FD-F70A-E466-CE16-4DDA1EFE0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94" y="1156996"/>
            <a:ext cx="3262669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0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3DC0-2BC0-41DA-897F-B0DB894F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Legislature Must Set Funding for</a:t>
            </a:r>
            <a:br>
              <a:rPr lang="en-US" dirty="0"/>
            </a:br>
            <a:r>
              <a:rPr lang="en-US" dirty="0"/>
              <a:t>Minnesota Public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14A5-A005-4FE7-A93E-C0302829F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Minnesota Constitution ARTICLE XIII </a:t>
            </a:r>
          </a:p>
          <a:p>
            <a:r>
              <a:rPr lang="en-US" dirty="0"/>
              <a:t>MISCELLANEOUS SUBJECTS</a:t>
            </a:r>
          </a:p>
          <a:p>
            <a:r>
              <a:rPr lang="en-US" dirty="0"/>
              <a:t>Section 1</a:t>
            </a:r>
          </a:p>
          <a:p>
            <a:r>
              <a:rPr lang="en-US" b="1" dirty="0"/>
              <a:t>“UNIFORM SYSTEM OF PUBLIC SCHOOLS</a:t>
            </a:r>
            <a:r>
              <a:rPr lang="en-US" dirty="0"/>
              <a:t>. The stability of a republican form of government depending mainly upon the intelligence of the people, it is the duty of the legislature to establish a general and uniform system of public schools. The </a:t>
            </a:r>
            <a:r>
              <a:rPr lang="en-US" b="1" i="1" u="sng" dirty="0"/>
              <a:t>legislature shall make such provisions by taxation or otherwise </a:t>
            </a:r>
            <a:r>
              <a:rPr lang="en-US" dirty="0"/>
              <a:t>as will secure a thorough and efficient system of public schools throughout the state.”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91B3-EFD5-4A74-9E27-44316B1B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State Sets: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Formulas which determine revenue; most revenue based on specified amounts per pupil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Tax policy for local schools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Maximum authorized property tax levy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Districts can levy less, but not more than amount authorized by state, unless approved by voters in November</a:t>
            </a:r>
          </a:p>
          <a:p>
            <a:r>
              <a:rPr lang="en-US" dirty="0"/>
              <a:t>State also authorizes school board to submit referendums for operating &amp; capital needs to voters for approval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B8C46-FBC7-46D9-8E3E-F9B4C5E6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Result, Funding is Highly Regulated</a:t>
            </a:r>
          </a:p>
        </p:txBody>
      </p:sp>
    </p:spTree>
    <p:extLst>
      <p:ext uri="{BB962C8B-B14F-4D97-AF65-F5344CB8AC3E}">
        <p14:creationId xmlns:p14="http://schemas.microsoft.com/office/powerpoint/2010/main" val="6373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04AD57-8BFD-5A41-8B59-F2341B75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57"/>
          <a:stretch/>
        </p:blipFill>
        <p:spPr>
          <a:xfrm>
            <a:off x="5931731" y="1845734"/>
            <a:ext cx="5309759" cy="35682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B1748D-9E79-26CE-FEC3-191D4084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Education Formula Allowance, 2003-25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71C2BC-75EF-20E3-DBDA-F5A536BB7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05991" cy="4482638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Clr>
                <a:schemeClr val="accent1"/>
              </a:buClr>
            </a:pPr>
            <a:r>
              <a:rPr lang="en-US" sz="2000" spc="-50" dirty="0">
                <a:ea typeface="+mj-ea"/>
              </a:rPr>
              <a:t>Since 2002-03, state General Education Revenue formula has not kept pace with inflation</a:t>
            </a:r>
          </a:p>
          <a:p>
            <a:pPr marL="342900" lvl="1" indent="-342900">
              <a:spcAft>
                <a:spcPts val="1200"/>
              </a:spcAft>
              <a:buClr>
                <a:schemeClr val="accent1"/>
              </a:buClr>
            </a:pPr>
            <a:r>
              <a:rPr lang="en-US" sz="2000" spc="-50" dirty="0">
                <a:ea typeface="+mj-ea"/>
              </a:rPr>
              <a:t>For Fiscal Year 2023-24, an increase of 4.00% or $275 over previous year was approved</a:t>
            </a:r>
          </a:p>
          <a:p>
            <a:pPr marL="342900" lvl="1" indent="-342900">
              <a:spcAft>
                <a:spcPts val="1200"/>
              </a:spcAft>
              <a:buClr>
                <a:schemeClr val="accent1"/>
              </a:buClr>
            </a:pPr>
            <a:r>
              <a:rPr lang="en-US" sz="2000" spc="-50" dirty="0">
                <a:ea typeface="+mj-ea"/>
              </a:rPr>
              <a:t>For Fiscal Year 2024-25, an increase of 2.00% or $143 over previous year was approved</a:t>
            </a:r>
          </a:p>
          <a:p>
            <a:pPr algn="l">
              <a:spcBef>
                <a:spcPts val="200"/>
              </a:spcBef>
              <a:spcAft>
                <a:spcPts val="1200"/>
              </a:spcAft>
            </a:pPr>
            <a:r>
              <a:rPr lang="en-US" sz="2000" dirty="0">
                <a:cs typeface="+mn-cs"/>
              </a:rPr>
              <a:t>Per-pupil allowance for Fiscal Year 2024-25 of $7,281 would need to increase by another $1,364 (18.7%) to have kept pace with inflation since 2002-03, resulting in an allowance of $8,645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664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80E7-E8AD-4BA4-8DCF-5957C467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Underfunding of Special Education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AE2802F-6141-CE74-A32D-1ACAE34B3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8491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18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4B9D-B682-41FF-978A-E28B8C48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Budget Information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__________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CAA2-35FA-41D0-948A-5E8EA8B4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128" y="594359"/>
            <a:ext cx="6492240" cy="58355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 dirty="0"/>
              <a:t>S</a:t>
            </a:r>
            <a:r>
              <a:rPr lang="en-US" sz="3800" b="1" dirty="0">
                <a:latin typeface="+mn-lt"/>
              </a:rPr>
              <a:t>chool district budgets are divided into separate funds, based on purposes of revenue, as required by law.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Our District’s Funds:</a:t>
            </a:r>
          </a:p>
          <a:p>
            <a:pPr marL="484632" lvl="1" indent="-28346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General </a:t>
            </a:r>
          </a:p>
          <a:p>
            <a:pPr marL="484632" lvl="1" indent="-28346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Food Service</a:t>
            </a:r>
          </a:p>
          <a:p>
            <a:pPr marL="484632" lvl="1" indent="-28346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Community Service</a:t>
            </a:r>
          </a:p>
          <a:p>
            <a:pPr marL="484632" lvl="1" indent="-28346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Building Construction</a:t>
            </a:r>
          </a:p>
          <a:p>
            <a:pPr marL="484632" lvl="1" indent="-28346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Debt Service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2B4E8-6766-487B-8E38-F230DCD2AF1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spc="30" dirty="0">
                <a:solidFill>
                  <a:schemeClr val="bg1"/>
                </a:solidFill>
                <a:latin typeface="+mn-lt"/>
              </a:rPr>
              <a:t>Because approval of school district budget lags certification of tax levy by six months, state requires </a:t>
            </a:r>
            <a:r>
              <a:rPr lang="en-US" sz="1900" i="1" u="sng" spc="30" dirty="0">
                <a:solidFill>
                  <a:schemeClr val="bg1"/>
                </a:solidFill>
                <a:latin typeface="+mn-lt"/>
              </a:rPr>
              <a:t>only current year budget information be presented at this hearing. Fiscal Year </a:t>
            </a:r>
            <a:br>
              <a:rPr lang="en-US" sz="1900" i="1" u="sng" spc="30" dirty="0">
                <a:solidFill>
                  <a:schemeClr val="bg1"/>
                </a:solidFill>
                <a:latin typeface="+mn-lt"/>
              </a:rPr>
            </a:br>
            <a:r>
              <a:rPr lang="en-US" sz="1900" i="1" u="sng" spc="30" dirty="0">
                <a:solidFill>
                  <a:schemeClr val="bg1"/>
                </a:solidFill>
                <a:latin typeface="+mn-lt"/>
              </a:rPr>
              <a:t>2025-26 budget will be </a:t>
            </a:r>
            <a:r>
              <a:rPr lang="en-US" sz="1900" i="1" u="sng" spc="30" dirty="0">
                <a:solidFill>
                  <a:schemeClr val="bg1"/>
                </a:solidFill>
              </a:rPr>
              <a:t>adopted by School Board</a:t>
            </a:r>
            <a:r>
              <a:rPr lang="en-US" sz="1900" i="1" u="sng" spc="30" dirty="0">
                <a:solidFill>
                  <a:schemeClr val="bg1"/>
                </a:solidFill>
                <a:latin typeface="+mn-lt"/>
              </a:rPr>
              <a:t> in June 2025.</a:t>
            </a:r>
          </a:p>
          <a:p>
            <a:endParaRPr lang="en-US" dirty="0"/>
          </a:p>
        </p:txBody>
      </p:sp>
      <p:pic>
        <p:nvPicPr>
          <p:cNvPr id="5" name="Picture 4" descr="A group of coins in a jar&#10;&#10;Description automatically generated">
            <a:extLst>
              <a:ext uri="{FF2B5EF4-FFF2-40B4-BE49-F238E27FC236}">
                <a16:creationId xmlns:a16="http://schemas.microsoft.com/office/drawing/2014/main" id="{E8F72E5C-5A91-F12C-C113-CBDDB5A7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02" y="4198887"/>
            <a:ext cx="3564286" cy="19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AAC89-E40A-285A-B193-7474A32C9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2" y="1391708"/>
            <a:ext cx="10977496" cy="34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27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D833"/>
      </a:accent1>
      <a:accent2>
        <a:srgbClr val="43006C"/>
      </a:accent2>
      <a:accent3>
        <a:srgbClr val="43006C"/>
      </a:accent3>
      <a:accent4>
        <a:srgbClr val="43006C"/>
      </a:accent4>
      <a:accent5>
        <a:srgbClr val="43006C"/>
      </a:accent5>
      <a:accent6>
        <a:srgbClr val="43006C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Custom 260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BFBFBF"/>
      </a:accent1>
      <a:accent2>
        <a:srgbClr val="003A70"/>
      </a:accent2>
      <a:accent3>
        <a:srgbClr val="003A70"/>
      </a:accent3>
      <a:accent4>
        <a:srgbClr val="003A70"/>
      </a:accent4>
      <a:accent5>
        <a:srgbClr val="003A70"/>
      </a:accent5>
      <a:accent6>
        <a:srgbClr val="003A7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6376</TotalTime>
  <Words>1951</Words>
  <Application>Microsoft Office PowerPoint</Application>
  <PresentationFormat>Widescreen</PresentationFormat>
  <Paragraphs>222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Retrospect</vt:lpstr>
      <vt:lpstr>1_Retrospect</vt:lpstr>
      <vt:lpstr>Barnesville Public Schools, ISD 146  Public Hearing for Taxes Payable in 2025</vt:lpstr>
      <vt:lpstr>Minnesota State Law Requirements</vt:lpstr>
      <vt:lpstr>Hearing Agenda</vt:lpstr>
      <vt:lpstr>MN Legislature Must Set Funding for Minnesota Public Schools</vt:lpstr>
      <vt:lpstr>As a Result, Funding is Highly Regulated</vt:lpstr>
      <vt:lpstr>General Education Formula Allowance, 2003-25</vt:lpstr>
      <vt:lpstr>Underfunding of Special Education</vt:lpstr>
      <vt:lpstr>Budget Information __________</vt:lpstr>
      <vt:lpstr>PowerPoint Presentation</vt:lpstr>
      <vt:lpstr>Revenue - All Funds -  2024-25 Budget $15,292,420</vt:lpstr>
      <vt:lpstr>General Fund Revenue  2024-25 Budget $11,257,700</vt:lpstr>
      <vt:lpstr>General Fund Expenditures - by Object -  2024-25 Budget $11,551,870</vt:lpstr>
      <vt:lpstr>General Fund Expenditures - by Program -  2024-25 Budget $11,551,870</vt:lpstr>
      <vt:lpstr>Change in Tax Levy does not Determine  Change in Budget</vt:lpstr>
      <vt:lpstr>Difference in Levy Cycles</vt:lpstr>
      <vt:lpstr>PowerPoint Presentation</vt:lpstr>
      <vt:lpstr>School District Property Taxes</vt:lpstr>
      <vt:lpstr>School District Property Tax Process __________</vt:lpstr>
      <vt:lpstr>Approval of District’s Tax Levy in 2024 (Payable 2025)</vt:lpstr>
      <vt:lpstr>Overview of District’s Proposed Tax Levy</vt:lpstr>
      <vt:lpstr>PowerPoint Presentation</vt:lpstr>
      <vt:lpstr>Explanation of Levy Changes</vt:lpstr>
      <vt:lpstr>Explanation of Levy Changes</vt:lpstr>
      <vt:lpstr>Explanation of Levy Changes</vt:lpstr>
      <vt:lpstr>Explanation of Levy Changes</vt:lpstr>
      <vt:lpstr>Factors Impacting Individual Taxpayers’ School Taxes</vt:lpstr>
      <vt:lpstr>What’s happening with each slice?</vt:lpstr>
      <vt:lpstr>PowerPoint Presentation</vt:lpstr>
      <vt:lpstr>PowerPoint Presentation</vt:lpstr>
      <vt:lpstr>Minnesota Legislative Changes for Pay 2025</vt:lpstr>
      <vt:lpstr>Four Year School Levy Comparison</vt:lpstr>
      <vt:lpstr>PowerPoint Presentation</vt:lpstr>
      <vt:lpstr>Estimated Changes in School Property Taxes, 2022-25 Based on No Changes in Property Value</vt:lpstr>
      <vt:lpstr>Estimated Changes in School Property Taxes, 2022-25 Based on No Changes in Property Value</vt:lpstr>
      <vt:lpstr>Estimated Changes in School Property Taxes, 2022-25 Based on 25.8% Cumulative Changes in Property Value</vt:lpstr>
      <vt:lpstr>State Property Tax Refunds &amp; Deferral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Gopherville  Independent School District  Public Hearing for Taxes Payable in 2021</dc:title>
  <dc:creator>Roxy Martin</dc:creator>
  <cp:lastModifiedBy>Aaron Bushberger</cp:lastModifiedBy>
  <cp:revision>104</cp:revision>
  <dcterms:created xsi:type="dcterms:W3CDTF">2020-09-14T21:32:26Z</dcterms:created>
  <dcterms:modified xsi:type="dcterms:W3CDTF">2024-12-12T19:16:02Z</dcterms:modified>
</cp:coreProperties>
</file>